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9" r:id="rId5"/>
    <p:sldId id="273" r:id="rId6"/>
    <p:sldId id="278" r:id="rId7"/>
    <p:sldId id="281" r:id="rId8"/>
    <p:sldId id="279" r:id="rId9"/>
    <p:sldId id="280" r:id="rId10"/>
    <p:sldId id="275" r:id="rId11"/>
    <p:sldId id="282" r:id="rId12"/>
    <p:sldId id="276" r:id="rId13"/>
    <p:sldId id="266" r:id="rId14"/>
    <p:sldId id="295" r:id="rId15"/>
    <p:sldId id="296" r:id="rId16"/>
    <p:sldId id="283" r:id="rId17"/>
    <p:sldId id="263" r:id="rId18"/>
    <p:sldId id="264" r:id="rId19"/>
    <p:sldId id="277" r:id="rId20"/>
    <p:sldId id="285" r:id="rId21"/>
    <p:sldId id="286" r:id="rId22"/>
    <p:sldId id="287" r:id="rId23"/>
    <p:sldId id="288" r:id="rId24"/>
    <p:sldId id="289" r:id="rId25"/>
    <p:sldId id="293" r:id="rId26"/>
    <p:sldId id="294" r:id="rId27"/>
    <p:sldId id="259" r:id="rId28"/>
    <p:sldId id="260" r:id="rId29"/>
    <p:sldId id="261" r:id="rId30"/>
    <p:sldId id="262" r:id="rId31"/>
    <p:sldId id="268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86DF9-DE17-4B96-A97A-35A2F17AC5BE}" type="datetimeFigureOut">
              <a:rPr lang="es-ES" smtClean="0"/>
              <a:pPr/>
              <a:t>23/01/2012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E01B-D9C1-4EA0-8C31-9E4EA1FCFA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energiasolartermica.blogspot.com/" TargetMode="External"/><Relationship Id="rId3" Type="http://schemas.openxmlformats.org/officeDocument/2006/relationships/hyperlink" Target="http://www.oni.escuelas.edu.ar/2007/BUENOS_AIRES/1246/solar.htm" TargetMode="External"/><Relationship Id="rId7" Type="http://schemas.openxmlformats.org/officeDocument/2006/relationships/hyperlink" Target="http://www.motiva.fi/myllarin_tuulivoima/windpower%20web/core.htm" TargetMode="External"/><Relationship Id="rId2" Type="http://schemas.openxmlformats.org/officeDocument/2006/relationships/hyperlink" Target="http://www.biodisol.com/medio-ambiente/gm-instala-en-zaragoza-la-mayor-planta-solar-sobre-tejado-con-una-capacidad-de-diez-megavatios-energias-limpias-energia-solar-fotovoltai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arenergynews.cybercivilian.com/solar-energy/what-you-need-to-know-about-the-solar-feed-in-tariff/" TargetMode="External"/><Relationship Id="rId5" Type="http://schemas.openxmlformats.org/officeDocument/2006/relationships/hyperlink" Target="http://mundoastronomia.portalmundos.com/el-sol-fuente-de-energia/" TargetMode="External"/><Relationship Id="rId10" Type="http://schemas.openxmlformats.org/officeDocument/2006/relationships/hyperlink" Target="http://www.salvadorescoda.com/tecnico/CE/Manual-EnergiaSolar-2a-ed.pdf" TargetMode="External"/><Relationship Id="rId4" Type="http://schemas.openxmlformats.org/officeDocument/2006/relationships/hyperlink" Target="http://www.censolar.es/menu2.htm" TargetMode="External"/><Relationship Id="rId9" Type="http://schemas.openxmlformats.org/officeDocument/2006/relationships/hyperlink" Target="http://www.mailxmail.com/curso-como-conservar-medio-ambiente/sol-como-fuente-energia-1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lc.iec.cat/" TargetMode="External"/><Relationship Id="rId3" Type="http://schemas.openxmlformats.org/officeDocument/2006/relationships/hyperlink" Target="http://galileo.phys.virginia.edu/classes/252/black_body_radiation.html" TargetMode="External"/><Relationship Id="rId7" Type="http://schemas.openxmlformats.org/officeDocument/2006/relationships/hyperlink" Target="http://www.enciclopedia.cat/" TargetMode="External"/><Relationship Id="rId2" Type="http://schemas.openxmlformats.org/officeDocument/2006/relationships/hyperlink" Target="http://es.libros.redsauce.net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late.google.es/" TargetMode="External"/><Relationship Id="rId5" Type="http://schemas.openxmlformats.org/officeDocument/2006/relationships/hyperlink" Target="http://centros5.pntic.mec.es/ies.victoria.kent/Rincon-C/Curiosid2/rc-109/rc-109.htm" TargetMode="External"/><Relationship Id="rId4" Type="http://schemas.openxmlformats.org/officeDocument/2006/relationships/hyperlink" Target="http://www.gwec.net/index.php?id=180" TargetMode="External"/><Relationship Id="rId9" Type="http://schemas.openxmlformats.org/officeDocument/2006/relationships/hyperlink" Target="http://www.ine.es/daco/daco42/bme/c19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ografias.com/trabajos70/sol-fuente-energia/sol-fuente-energia.shtml" TargetMode="External"/><Relationship Id="rId3" Type="http://schemas.openxmlformats.org/officeDocument/2006/relationships/hyperlink" Target="http://www.kwsol.es/producto.asp?prod=1&amp;tecnologia=Aire%20caliente%20solar" TargetMode="External"/><Relationship Id="rId7" Type="http://schemas.openxmlformats.org/officeDocument/2006/relationships/hyperlink" Target="http://www.nexteraenergyresources.com/who/index.shtml" TargetMode="External"/><Relationship Id="rId2" Type="http://schemas.openxmlformats.org/officeDocument/2006/relationships/hyperlink" Target="http://www.ipeaguas.com/desc/IPEsol/IPESOL_MANUAL_TECNICO_AG0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basolar.cu/biblioteca/energia/Energia36/HTML/articulo03.htm" TargetMode="External"/><Relationship Id="rId5" Type="http://schemas.openxmlformats.org/officeDocument/2006/relationships/hyperlink" Target="http://www.miliarium.com/Bibliografia/Monografias/Energia/EnergiasRenovables/EnergiaSolarTermica.asp" TargetMode="External"/><Relationship Id="rId4" Type="http://schemas.openxmlformats.org/officeDocument/2006/relationships/hyperlink" Target="http://www.solarnovus.com/index.php?option=com_content&amp;view=article&amp;id=1073:concentrating-solar-thermal-sun-power-even-in-the-dark&amp;catid=38:application-tech-features&amp;Itemid=246" TargetMode="External"/><Relationship Id="rId9" Type="http://schemas.openxmlformats.org/officeDocument/2006/relationships/hyperlink" Target="http://rabfis15.uco.es/lvct/tutorial/41/INDEX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xtoscientificos.com/energia/calentador-solar/montaje-colectores-solares" TargetMode="External"/><Relationship Id="rId3" Type="http://schemas.openxmlformats.org/officeDocument/2006/relationships/hyperlink" Target="http://www.sunandclimate.com/products/1-solar-power.html" TargetMode="External"/><Relationship Id="rId7" Type="http://schemas.openxmlformats.org/officeDocument/2006/relationships/hyperlink" Target="http://www.textoscientificos.com/energia/celulas" TargetMode="External"/><Relationship Id="rId2" Type="http://schemas.openxmlformats.org/officeDocument/2006/relationships/hyperlink" Target="http://www.sitiosolar.com/La%20historia%20de%20la%20energia%20solar%20fotovoltaic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ectralcalc.com/blackbody/blackbody.html" TargetMode="External"/><Relationship Id="rId11" Type="http://schemas.openxmlformats.org/officeDocument/2006/relationships/hyperlink" Target="http://expert-energy.com/500/wind-power-pros-and-cons/" TargetMode="External"/><Relationship Id="rId5" Type="http://schemas.openxmlformats.org/officeDocument/2006/relationships/hyperlink" Target="http://ebookbrowse.com/db-mo-sp-sw-160-185-mono-2007-05-en-pdf-d52226944" TargetMode="External"/><Relationship Id="rId10" Type="http://schemas.openxmlformats.org/officeDocument/2006/relationships/hyperlink" Target="http://www.velascoinstalaciones.com/actividad.php?id=11&amp;pa=tipos&amp;cat=2&amp;&amp;PHPSESSID=8e36e85b08392799bfe2bf7b918852b6" TargetMode="External"/><Relationship Id="rId4" Type="http://schemas.openxmlformats.org/officeDocument/2006/relationships/hyperlink" Target="http://www.solarweb.net/solar-termica.php" TargetMode="External"/><Relationship Id="rId9" Type="http://schemas.openxmlformats.org/officeDocument/2006/relationships/hyperlink" Target="http://www.therenewableenergycentre.co.uk/wind-power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59532" y="302791"/>
            <a:ext cx="8424936" cy="21180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sz="3200" b="1" dirty="0" smtClean="0">
                <a:solidFill>
                  <a:srgbClr val="C00000"/>
                </a:solidFill>
                <a:latin typeface="Segoe Print" pitchFamily="2" charset="0"/>
              </a:rPr>
              <a:t>LES ENERGIES RENOVABLES:</a:t>
            </a:r>
            <a:br>
              <a:rPr lang="ca-ES" sz="32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ca-ES" sz="3200" dirty="0" smtClean="0">
                <a:solidFill>
                  <a:srgbClr val="C00000"/>
                </a:solidFill>
                <a:latin typeface="Segoe Print" pitchFamily="2" charset="0"/>
              </a:rPr>
              <a:t>SOLAR TÈRMICA, SOLAR FOTOVOLTAICA I EÒLICA</a:t>
            </a:r>
            <a:endParaRPr lang="ca-ES" sz="3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7" name="4 Título"/>
          <p:cNvSpPr txBox="1">
            <a:spLocks/>
          </p:cNvSpPr>
          <p:nvPr/>
        </p:nvSpPr>
        <p:spPr>
          <a:xfrm>
            <a:off x="323528" y="2564904"/>
            <a:ext cx="84249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000" dirty="0" smtClean="0">
                <a:solidFill>
                  <a:srgbClr val="C00000"/>
                </a:solidFill>
                <a:latin typeface="Segoe Print" pitchFamily="2" charset="0"/>
                <a:ea typeface="+mj-ea"/>
                <a:cs typeface="+mj-cs"/>
              </a:rPr>
              <a:t>Estudi experimental de l’eficiència energètica dels elements instal·lats a l’aula d’energies renovables de l’institut Guindàvols (Lleida)</a:t>
            </a:r>
            <a:endParaRPr kumimoji="0" lang="ca-ES" sz="2000" i="0" u="none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4549676"/>
            <a:ext cx="7776864" cy="159466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a-ES" sz="1100" dirty="0" smtClean="0">
                <a:latin typeface="Segoe Print" pitchFamily="2" charset="0"/>
              </a:rPr>
              <a:t>TREBALL DE RECERCA</a:t>
            </a:r>
          </a:p>
          <a:p>
            <a:pPr algn="r">
              <a:lnSpc>
                <a:spcPct val="150000"/>
              </a:lnSpc>
            </a:pPr>
            <a:r>
              <a:rPr lang="ca-ES" sz="1100" dirty="0" smtClean="0">
                <a:latin typeface="Segoe Print" pitchFamily="2" charset="0"/>
              </a:rPr>
              <a:t>Alumne: Sergi Gómez </a:t>
            </a:r>
            <a:r>
              <a:rPr lang="ca-ES" sz="1100" dirty="0" err="1" smtClean="0">
                <a:latin typeface="Segoe Print" pitchFamily="2" charset="0"/>
              </a:rPr>
              <a:t>TeréS</a:t>
            </a:r>
            <a:endParaRPr lang="ca-ES" sz="1100" dirty="0" smtClean="0">
              <a:latin typeface="Segoe Print" pitchFamily="2" charset="0"/>
            </a:endParaRPr>
          </a:p>
          <a:p>
            <a:pPr algn="r">
              <a:lnSpc>
                <a:spcPct val="150000"/>
              </a:lnSpc>
            </a:pPr>
            <a:r>
              <a:rPr lang="ca-ES" sz="1100" dirty="0" smtClean="0">
                <a:latin typeface="Segoe Print" pitchFamily="2" charset="0"/>
              </a:rPr>
              <a:t>Tutor: Anicet </a:t>
            </a:r>
            <a:r>
              <a:rPr lang="ca-ES" sz="1100" dirty="0" err="1" smtClean="0">
                <a:latin typeface="Segoe Print" pitchFamily="2" charset="0"/>
              </a:rPr>
              <a:t>Cosialls</a:t>
            </a:r>
            <a:r>
              <a:rPr lang="ca-ES" sz="1100" dirty="0" smtClean="0">
                <a:latin typeface="Segoe Print" pitchFamily="2" charset="0"/>
              </a:rPr>
              <a:t> </a:t>
            </a:r>
            <a:r>
              <a:rPr lang="ca-ES" sz="1100" dirty="0" err="1" smtClean="0">
                <a:latin typeface="Segoe Print" pitchFamily="2" charset="0"/>
              </a:rPr>
              <a:t>Manonelles</a:t>
            </a:r>
            <a:endParaRPr lang="ca-ES" sz="1100" dirty="0" smtClean="0">
              <a:latin typeface="Segoe Print" pitchFamily="2" charset="0"/>
            </a:endParaRPr>
          </a:p>
          <a:p>
            <a:pPr algn="r">
              <a:lnSpc>
                <a:spcPct val="150000"/>
              </a:lnSpc>
            </a:pPr>
            <a:r>
              <a:rPr lang="ca-ES" sz="1100" dirty="0" smtClean="0">
                <a:latin typeface="Segoe Print" pitchFamily="2" charset="0"/>
              </a:rPr>
              <a:t>2n Batx. A/C</a:t>
            </a:r>
          </a:p>
          <a:p>
            <a:pPr algn="r">
              <a:lnSpc>
                <a:spcPct val="150000"/>
              </a:lnSpc>
            </a:pPr>
            <a:r>
              <a:rPr lang="ca-ES" sz="1100" dirty="0" smtClean="0">
                <a:latin typeface="Segoe Print" pitchFamily="2" charset="0"/>
              </a:rPr>
              <a:t>Curs 2011-2012</a:t>
            </a:r>
          </a:p>
          <a:p>
            <a:pPr algn="r">
              <a:lnSpc>
                <a:spcPct val="150000"/>
              </a:lnSpc>
            </a:pPr>
            <a:r>
              <a:rPr lang="ca-ES" sz="1100" dirty="0" smtClean="0">
                <a:latin typeface="Segoe Print" pitchFamily="2" charset="0"/>
              </a:rPr>
              <a:t>INS Guindàvols (Lleida)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ENERGIA SOLAR FOTOVOLTAICA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7" name="6 Marcador de contenido" descr="Archivo:N-doped Si.sv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345788"/>
            <a:ext cx="3600000" cy="288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Archivo:P-doped Si.sv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400" y="2345788"/>
            <a:ext cx="3600000" cy="288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ENERGIA SOLAR FOTOVOLTAICA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6" name="5 Marcador de contenido" descr="http://1.bp.blogspot.com/_XxO1CH0w3jQ/SswR5f19Q2I/AAAAAAAAADM/zf0PqKzkqlE/s400/Esquema%2520Celula%2520Fotovoltaic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96752"/>
            <a:ext cx="381000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8 Imagen" descr="http://solarenergynews.cybercivilian.com/files/1310130626-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75062"/>
            <a:ext cx="4176464" cy="327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ENERGIA EÒLICA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5" name="4 Imagen" descr="http://www.therenewableenergycentre.co.uk/images/category/wind_power/wind_turbine_e.jpg"/>
          <p:cNvPicPr>
            <a:picLocks noChangeAspect="1"/>
          </p:cNvPicPr>
          <p:nvPr/>
        </p:nvPicPr>
        <p:blipFill>
          <a:blip r:embed="rId2" cstate="print"/>
          <a:srcRect l="1235" t="2156" r="1235" b="2695"/>
          <a:stretch>
            <a:fillRect/>
          </a:stretch>
        </p:blipFill>
        <p:spPr bwMode="auto">
          <a:xfrm>
            <a:off x="2411760" y="1196752"/>
            <a:ext cx="4176000" cy="266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www.cubasolar.cu/biblioteca/energia/Energia36/IMAGES/GRAFICOS36-2.gif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2088000" y="3933056"/>
            <a:ext cx="4968000" cy="25590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AULA D’ENERGIES RENOVABLES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7" name="6 Imagen" descr="IMG_0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639" y="1916832"/>
            <a:ext cx="6470723" cy="3642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AULA D’ENERGIES RENOVABLES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9" name="8 Imagen" descr="Col·lectors en sèrie 2.png"/>
          <p:cNvPicPr>
            <a:picLocks noChangeAspect="1"/>
          </p:cNvPicPr>
          <p:nvPr/>
        </p:nvPicPr>
        <p:blipFill>
          <a:blip r:embed="rId2" cstate="print"/>
          <a:srcRect l="271" r="74878" b="80939"/>
          <a:stretch>
            <a:fillRect/>
          </a:stretch>
        </p:blipFill>
        <p:spPr>
          <a:xfrm>
            <a:off x="4788024" y="1700808"/>
            <a:ext cx="3780000" cy="1633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6 Imagen" descr="Col·lectors en paral·lel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77072"/>
            <a:ext cx="3780000" cy="1667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4 Imagen" descr="IMG_0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852936"/>
            <a:ext cx="3960000" cy="22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AULA D’ENERGIES RENOVABLES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7" name="6 Imagen" descr="IMG_0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6639" y="1916834"/>
            <a:ext cx="6470723" cy="364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AULA D’ENERGIES RENOVABLES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11" name="2 Imagen" descr="IMG_0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2000" y="1268760"/>
            <a:ext cx="4140000" cy="2329207"/>
          </a:xfrm>
          <a:prstGeom prst="rect">
            <a:avLst/>
          </a:prstGeom>
        </p:spPr>
      </p:pic>
      <p:pic>
        <p:nvPicPr>
          <p:cNvPr id="12" name="7 Imagen" descr="IMG_0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2000" y="3861048"/>
            <a:ext cx="4140000" cy="232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43"/>
          <a:stretch>
            <a:fillRect/>
          </a:stretch>
        </p:blipFill>
        <p:spPr>
          <a:xfrm>
            <a:off x="-210893" y="-8052"/>
            <a:ext cx="9565787" cy="6874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5254" y="-1"/>
            <a:ext cx="4848993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DETERMINACIONS EXPERIMENTALS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11560" y="3356992"/>
            <a:ext cx="3500000" cy="630000"/>
          </a:xfrm>
          <a:prstGeom prst="rect">
            <a:avLst/>
          </a:prstGeom>
          <a:noFill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11560" y="2420888"/>
            <a:ext cx="3570000" cy="630000"/>
          </a:xfrm>
          <a:prstGeom prst="rect">
            <a:avLst/>
          </a:prstGeom>
          <a:noFill/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69332" y="4221088"/>
            <a:ext cx="662308" cy="630000"/>
          </a:xfrm>
          <a:prstGeom prst="rect">
            <a:avLst/>
          </a:prstGeom>
          <a:noFill/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47752" y="1772816"/>
            <a:ext cx="1692000" cy="360000"/>
          </a:xfrm>
          <a:prstGeom prst="rect">
            <a:avLst/>
          </a:prstGeom>
          <a:noFill/>
        </p:spPr>
      </p:pic>
      <p:pic>
        <p:nvPicPr>
          <p:cNvPr id="15" name="14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772816"/>
            <a:ext cx="36004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55576" y="5157192"/>
            <a:ext cx="1296144" cy="630557"/>
          </a:xfrm>
          <a:prstGeom prst="rect">
            <a:avLst/>
          </a:prstGeom>
          <a:noFill/>
        </p:spPr>
      </p:pic>
      <p:pic>
        <p:nvPicPr>
          <p:cNvPr id="18" name="1 Imagen" descr="IMG_08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648" y="4005598"/>
            <a:ext cx="1727792" cy="2303722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4365104"/>
            <a:ext cx="2700000" cy="14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OBJECTIUS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Conèixer les energies renovables solar tèrmica, </a:t>
            </a:r>
            <a:r>
              <a:rPr lang="ca-ES" sz="2000" smtClean="0"/>
              <a:t>solar fotovoltaica </a:t>
            </a:r>
            <a:r>
              <a:rPr lang="ca-ES" sz="2000" dirty="0" smtClean="0"/>
              <a:t>i eòlica i el seu funcionament.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Conèixer l’aula d’energies renovables de l’institut Guindàvols.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Determinar experimentalment la potència de tots els elements de la instal·lació de l’aula d’energies renovables.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Determinar experimentalment el rendiment del elements instal·lats a l’aula d’energies renovables.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Determinar experimentalment la constant solar.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Determinar experimentalment la calor específica de l’anticongelant.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DETERMINACIÓ DE LA POTÈNCIA DE LA INSTAL·LACIÓ SOLAR TÈRMICA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00200"/>
            <a:ext cx="3672408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ca-ES" sz="2800" u="sng" dirty="0" smtClean="0"/>
              <a:t>EN SÈRIE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INSTAL·LACIÓ: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810 W</a:t>
            </a:r>
            <a:endParaRPr lang="es-E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PRIMER COL·LECTOR: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428 W</a:t>
            </a:r>
            <a:endParaRPr lang="es-E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SEGON COL·LECTOR: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468 W</a:t>
            </a:r>
            <a:endParaRPr lang="es-E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TERCER COL·LECTOR: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262 W</a:t>
            </a:r>
            <a:endParaRPr lang="es-ES" sz="2000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88024" y="1628800"/>
            <a:ext cx="37444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a-ES" sz="2800" u="sng" dirty="0" smtClean="0"/>
              <a:t>EN PARAL·LEL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dirty="0" smtClean="0"/>
              <a:t>INSTAL·LACIÓ: </a:t>
            </a:r>
            <a:r>
              <a:rPr lang="ca-ES" sz="2000" i="1" dirty="0" smtClean="0">
                <a:latin typeface="Cambria Math" pitchFamily="18" charset="0"/>
                <a:ea typeface="Cambria Math" pitchFamily="18" charset="0"/>
              </a:rPr>
              <a:t>743 W</a:t>
            </a:r>
            <a:endParaRPr lang="ca-ES" sz="2000" dirty="0" smtClean="0"/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noProof="0" dirty="0" smtClean="0"/>
              <a:t>PRIMER COL·LECTOR: </a:t>
            </a:r>
            <a:r>
              <a:rPr lang="ca-ES" sz="2000" i="1" noProof="0" dirty="0" smtClean="0">
                <a:latin typeface="Cambria Math" pitchFamily="18" charset="0"/>
                <a:ea typeface="Cambria Math" pitchFamily="18" charset="0"/>
              </a:rPr>
              <a:t>468 W</a:t>
            </a:r>
            <a:endParaRPr lang="ca-ES" sz="2000" noProof="0" dirty="0" smtClean="0"/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noProof="0" dirty="0" smtClean="0"/>
              <a:t>SEGON COL·LECTOR: </a:t>
            </a:r>
            <a:r>
              <a:rPr lang="ca-ES" sz="2000" i="1" noProof="0" dirty="0" smtClean="0">
                <a:latin typeface="Cambria Math" pitchFamily="18" charset="0"/>
                <a:ea typeface="Cambria Math" pitchFamily="18" charset="0"/>
              </a:rPr>
              <a:t>413 W</a:t>
            </a:r>
            <a:endParaRPr lang="ca-ES" sz="2000" noProof="0" dirty="0" smtClean="0"/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dirty="0" smtClean="0"/>
              <a:t>TERCER COL·LECTOR: </a:t>
            </a:r>
            <a:r>
              <a:rPr lang="ca-ES" sz="2000" i="1" dirty="0" smtClean="0">
                <a:latin typeface="Cambria Math" pitchFamily="18" charset="0"/>
                <a:ea typeface="Cambria Math" pitchFamily="18" charset="0"/>
              </a:rPr>
              <a:t>262 W</a:t>
            </a:r>
            <a:endParaRPr lang="ca-ES" sz="2000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0"/>
            <a:ext cx="3600000" cy="202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09120"/>
            <a:ext cx="3600000" cy="200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effectLst/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DETERMINACIÓ DEL RENDIMENT DE LA INSTAL·LACIÓ SOLAR TÈRMICA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176264"/>
            <a:ext cx="3672408" cy="33409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ca-ES" sz="2800" u="sng" dirty="0" smtClean="0"/>
              <a:t>EN SÈRIE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INSTAL·LACIÓ: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27 %</a:t>
            </a:r>
            <a:endParaRPr lang="es-E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PRIMER COL·LECTOR: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61 %</a:t>
            </a:r>
            <a:endParaRPr lang="es-E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SEGON COL·LECTOR: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40 %</a:t>
            </a:r>
            <a:endParaRPr lang="es-E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TERCER COL·LECTOR: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22 %</a:t>
            </a:r>
            <a:endParaRPr lang="es-ES" sz="2000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88024" y="2204864"/>
            <a:ext cx="374441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a-ES" sz="2800" u="sng" dirty="0" smtClean="0"/>
              <a:t>EN PARAL·LEL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dirty="0" smtClean="0"/>
              <a:t>INSTAL·LACIÓ: </a:t>
            </a:r>
            <a:r>
              <a:rPr lang="ca-ES" sz="2000" i="1" dirty="0" smtClean="0">
                <a:latin typeface="Cambria Math" pitchFamily="18" charset="0"/>
                <a:ea typeface="Cambria Math" pitchFamily="18" charset="0"/>
              </a:rPr>
              <a:t>25 %</a:t>
            </a:r>
            <a:endParaRPr lang="ca-ES" sz="2000" dirty="0" smtClean="0"/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noProof="0" dirty="0" smtClean="0"/>
              <a:t>PRIMER COL·LECTOR: </a:t>
            </a:r>
            <a:r>
              <a:rPr lang="ca-ES" sz="2000" i="1" noProof="0" dirty="0" smtClean="0">
                <a:latin typeface="Cambria Math" pitchFamily="18" charset="0"/>
                <a:ea typeface="Cambria Math" pitchFamily="18" charset="0"/>
              </a:rPr>
              <a:t>67 %</a:t>
            </a:r>
            <a:endParaRPr lang="ca-ES" sz="2000" noProof="0" dirty="0" smtClean="0"/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noProof="0" dirty="0" smtClean="0"/>
              <a:t>SEGON COL·LECTOR: </a:t>
            </a:r>
            <a:r>
              <a:rPr lang="ca-ES" sz="2000" i="1" noProof="0" dirty="0" smtClean="0">
                <a:latin typeface="Cambria Math" pitchFamily="18" charset="0"/>
                <a:ea typeface="Cambria Math" pitchFamily="18" charset="0"/>
              </a:rPr>
              <a:t>35 %</a:t>
            </a:r>
            <a:endParaRPr lang="ca-ES" sz="2000" noProof="0" dirty="0" smtClean="0"/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dirty="0" smtClean="0"/>
              <a:t>TERCER COL·LECTOR: </a:t>
            </a:r>
            <a:r>
              <a:rPr lang="ca-ES" sz="2000" i="1" dirty="0" smtClean="0">
                <a:latin typeface="Cambria Math" pitchFamily="18" charset="0"/>
                <a:ea typeface="Cambria Math" pitchFamily="18" charset="0"/>
              </a:rPr>
              <a:t>22 %</a:t>
            </a:r>
            <a:endParaRPr lang="ca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  <a:effectLst/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DETERMINACIÓ DE LA POTÈNCIA  I RENDIMENT DE LA INSTAL·LACIÓ SOLAR FOTOVOLTAICA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1988840"/>
            <a:ext cx="4104456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PRIMERA MOSTRA: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190 W – 14 %</a:t>
            </a:r>
            <a:endParaRPr lang="es-E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SEGONA MOSTRA: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200 W – 15 %</a:t>
            </a:r>
            <a:endParaRPr lang="es-E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TERCERA MOSTRA: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191 W – 14 %</a:t>
            </a:r>
            <a:endParaRPr lang="es-ES" sz="2000" dirty="0" smtClean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600000" cy="20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28" y="4221088"/>
            <a:ext cx="3600000" cy="202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392" y="4287523"/>
            <a:ext cx="3600000" cy="202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  <a:effectLst/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DETERMINACIÓ DE LA INTENSITAT I CONSTANT SOLAR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916832"/>
            <a:ext cx="4104456" cy="1368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INTENSITAT SOLAR: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560 W/m</a:t>
            </a:r>
            <a:r>
              <a:rPr lang="es-ES" sz="2000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s-E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>
                <a:ea typeface="Cambria Math" pitchFamily="18" charset="0"/>
              </a:rPr>
              <a:t>CONSTANT SOLAR: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1098 W/m</a:t>
            </a:r>
            <a:r>
              <a:rPr lang="es-ES" sz="2000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s-ES" sz="2000" dirty="0" smtClean="0">
              <a:ea typeface="Cambria Math" pitchFamily="18" charset="0"/>
            </a:endParaRPr>
          </a:p>
        </p:txBody>
      </p:sp>
      <p:pic>
        <p:nvPicPr>
          <p:cNvPr id="7" name="29 Imagen" descr="Radiació solar.png"/>
          <p:cNvPicPr>
            <a:picLocks/>
          </p:cNvPicPr>
          <p:nvPr/>
        </p:nvPicPr>
        <p:blipFill>
          <a:blip r:embed="rId2" cstate="print"/>
          <a:srcRect l="1222" t="2276" b="2507"/>
          <a:stretch>
            <a:fillRect/>
          </a:stretch>
        </p:blipFill>
        <p:spPr>
          <a:xfrm>
            <a:off x="827984" y="3922480"/>
            <a:ext cx="3600000" cy="2026800"/>
          </a:xfrm>
          <a:prstGeom prst="rect">
            <a:avLst/>
          </a:prstGeom>
        </p:spPr>
      </p:pic>
      <p:pic>
        <p:nvPicPr>
          <p:cNvPr id="11" name="0 Imagen" descr="IMG_0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416" y="3861048"/>
            <a:ext cx="3600000" cy="202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  <a:effectLst/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DETERMINACIÓ DE LA CALOR ESPECÍFICA DE L’ANTICONGELANT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204864"/>
            <a:ext cx="4104456" cy="1368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/>
              <a:t>CALOR ESPECÍFICA:</a:t>
            </a:r>
          </a:p>
          <a:p>
            <a:pPr algn="ctr">
              <a:lnSpc>
                <a:spcPct val="150000"/>
              </a:lnSpc>
              <a:buNone/>
            </a:pP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s-ES" sz="2000" i="1" baseline="-25000" dirty="0" smtClean="0">
                <a:latin typeface="Cambria Math" pitchFamily="18" charset="0"/>
                <a:ea typeface="Cambria Math" pitchFamily="18" charset="0"/>
              </a:rPr>
              <a:t>e 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= 0,9 cal/(</a:t>
            </a:r>
            <a:r>
              <a:rPr lang="es-ES" sz="2000" i="1" dirty="0" err="1" smtClean="0">
                <a:latin typeface="Cambria Math" pitchFamily="18" charset="0"/>
                <a:ea typeface="Cambria Math" pitchFamily="18" charset="0"/>
              </a:rPr>
              <a:t>g·°C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) = 3,7 J/(</a:t>
            </a:r>
            <a:r>
              <a:rPr lang="es-ES" sz="2000" i="1" dirty="0" err="1" smtClean="0">
                <a:latin typeface="Cambria Math" pitchFamily="18" charset="0"/>
                <a:ea typeface="Cambria Math" pitchFamily="18" charset="0"/>
              </a:rPr>
              <a:t>g·°C</a:t>
            </a:r>
            <a:r>
              <a:rPr lang="es-ES" sz="2000" i="1" dirty="0" smtClean="0">
                <a:latin typeface="Cambria Math" pitchFamily="18" charset="0"/>
                <a:ea typeface="Cambria Math" pitchFamily="18" charset="0"/>
              </a:rPr>
              <a:t>)</a:t>
            </a:r>
          </a:p>
        </p:txBody>
      </p:sp>
      <p:pic>
        <p:nvPicPr>
          <p:cNvPr id="6" name="1 Imagen" descr="IMG_0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976" y="4149080"/>
            <a:ext cx="3600000" cy="2025397"/>
          </a:xfrm>
          <a:prstGeom prst="rect">
            <a:avLst/>
          </a:prstGeom>
        </p:spPr>
      </p:pic>
      <p:pic>
        <p:nvPicPr>
          <p:cNvPr id="8" name="3 Imagen" descr="IMG_0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400" y="1844824"/>
            <a:ext cx="3600000" cy="2025397"/>
          </a:xfrm>
          <a:prstGeom prst="rect">
            <a:avLst/>
          </a:prstGeom>
        </p:spPr>
      </p:pic>
      <p:pic>
        <p:nvPicPr>
          <p:cNvPr id="9" name="2 Imagen" descr="IMG_0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400" y="4149080"/>
            <a:ext cx="3600000" cy="202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CONCLUSIONS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988840"/>
            <a:ext cx="7103640" cy="309634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ca-ES" sz="2400" u="sng" dirty="0" smtClean="0"/>
              <a:t>QUÈ S’HA APRÉS?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Què són les energies renovables i tipus.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El funcionament i tipus de sistemes d’aprofitament d’energia solar tèrmica.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El funcionament dels sistemes d’aprofitament d’energia solar fotovoltaica.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El funcionament i tipus de sistemes d’aprofitament de l’energia eòlica.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Els elements i el funcionament de l’aula d’energies de l’institut Guindàvols.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Determinar la potència i rendiment de diferents sistemes.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CONCLUSIONS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6388" y="1772816"/>
            <a:ext cx="7931224" cy="352839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ca-ES" sz="2400" u="sng" dirty="0" smtClean="0"/>
              <a:t>QUÈ S’HA DETERMINAT?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La potència de la instal·lació i dels elements de la instal·lació solar tèrmica de l’aula d’energies renovables quan estaven connectats en sèrie i en paral·lel.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El rendiment de la instal·lació i dels elements de la instal·lació solar tèrmica de l’aula d’energies renovables quan estaven connectats en sèrie i en paral·lel.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La potència i el rendiment de la instal·lació fotovoltaica.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La intensitat i la constant solar.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La calor específica de l’anticongelant.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1600" dirty="0" smtClean="0"/>
              <a:t>Tanmateix, no s’ha pogut determinar la potència ni el rendiment de l’aerogenerador.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BIBLIOGRAFIA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1100" dirty="0" smtClean="0"/>
              <a:t>Aragón Digital (2008) </a:t>
            </a:r>
            <a:r>
              <a:rPr lang="es-ES" sz="1100" i="1" dirty="0" smtClean="0"/>
              <a:t>GM instala en Zaragoza la mayor planta solar sobre tejado con una capacidad de diez megavatios. </a:t>
            </a:r>
            <a:r>
              <a:rPr lang="es-ES" sz="1100" dirty="0" smtClean="0"/>
              <a:t>Biodisol.com </a:t>
            </a:r>
            <a:r>
              <a:rPr lang="es-ES" sz="1100" u="sng" dirty="0" smtClean="0">
                <a:hlinkClick r:id="rId2"/>
              </a:rPr>
              <a:t>http://www.biodisol.com/medio-ambiente/gm-instala-en-zaragoza-la-mayor-planta-solar-sobre-tejado-con-una-capacidad-de-diez-megavatios-energias-limpias-energia-solar-fotovoltaica/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Biblioteca de Consulta Microsoft Encarta (2005) </a:t>
            </a:r>
            <a:r>
              <a:rPr lang="es-ES" sz="1100" i="1" dirty="0" smtClean="0"/>
              <a:t>Energía Solar. </a:t>
            </a:r>
            <a:r>
              <a:rPr lang="es-ES" sz="1100" dirty="0" smtClean="0"/>
              <a:t>Buenos Aires. C.A.D.E.A. (Centro Argentino de Energías Alternativas) </a:t>
            </a:r>
            <a:r>
              <a:rPr lang="es-ES" sz="1100" u="sng" dirty="0" smtClean="0">
                <a:hlinkClick r:id="rId3"/>
              </a:rPr>
              <a:t>http://www.oni.escuelas.edu.ar/2007/BUENOS_AIRES/1246/solar.htm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Castro M., Carpio J., </a:t>
            </a:r>
            <a:r>
              <a:rPr lang="es-ES" sz="1100" dirty="0" err="1" smtClean="0"/>
              <a:t>Guirado</a:t>
            </a:r>
            <a:r>
              <a:rPr lang="es-ES" sz="1100" dirty="0" smtClean="0"/>
              <a:t> A., Colmenar A., Dávila L. (2000) </a:t>
            </a:r>
            <a:r>
              <a:rPr lang="es-ES" sz="1100" i="1" dirty="0" smtClean="0"/>
              <a:t>Energía solar fotovoltaica</a:t>
            </a:r>
            <a:r>
              <a:rPr lang="es-ES" sz="1100" dirty="0" smtClean="0"/>
              <a:t>. Mairena del Aljarafe, Sevilla. PROGENSA.</a:t>
            </a:r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Censolar</a:t>
            </a:r>
            <a:r>
              <a:rPr lang="es-ES" sz="1100" dirty="0" smtClean="0"/>
              <a:t>. </a:t>
            </a:r>
            <a:r>
              <a:rPr lang="es-ES" sz="1100" i="1" dirty="0" smtClean="0"/>
              <a:t>La energía solar. </a:t>
            </a:r>
            <a:r>
              <a:rPr lang="es-ES" sz="1100" u="sng" dirty="0" smtClean="0">
                <a:hlinkClick r:id="rId4"/>
              </a:rPr>
              <a:t>http://www.censolar.es/menu2.htm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Colordo</a:t>
            </a:r>
            <a:r>
              <a:rPr lang="es-ES" sz="1100" dirty="0" smtClean="0"/>
              <a:t> D. </a:t>
            </a:r>
            <a:r>
              <a:rPr lang="es-ES" sz="1100" i="1" dirty="0" smtClean="0"/>
              <a:t>El sol: fuente de energía</a:t>
            </a:r>
            <a:r>
              <a:rPr lang="es-ES" sz="1100" dirty="0" smtClean="0"/>
              <a:t>. </a:t>
            </a:r>
            <a:r>
              <a:rPr lang="es-ES" sz="1100" u="sng" dirty="0" smtClean="0">
                <a:hlinkClick r:id="rId5"/>
              </a:rPr>
              <a:t>http://mundoastronomia.portalmundos.com/el-sol-fuente-de-energia/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CyberCivilian</a:t>
            </a:r>
            <a:r>
              <a:rPr lang="es-ES" sz="1100" dirty="0" smtClean="0"/>
              <a:t>. (2011) </a:t>
            </a:r>
            <a:r>
              <a:rPr lang="es-ES" sz="1100" i="1" dirty="0" err="1" smtClean="0"/>
              <a:t>What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you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need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know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about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solar </a:t>
            </a:r>
            <a:r>
              <a:rPr lang="es-ES" sz="1100" i="1" dirty="0" err="1" smtClean="0"/>
              <a:t>feed</a:t>
            </a:r>
            <a:r>
              <a:rPr lang="es-ES" sz="1100" i="1" dirty="0" smtClean="0"/>
              <a:t>-in </a:t>
            </a:r>
            <a:r>
              <a:rPr lang="es-ES" sz="1100" i="1" dirty="0" err="1" smtClean="0"/>
              <a:t>tariff</a:t>
            </a:r>
            <a:r>
              <a:rPr lang="es-ES" sz="1100" i="1" dirty="0" smtClean="0"/>
              <a:t>. </a:t>
            </a:r>
            <a:r>
              <a:rPr lang="es-ES" sz="1100" dirty="0" smtClean="0"/>
              <a:t>Solar </a:t>
            </a:r>
            <a:r>
              <a:rPr lang="es-ES" sz="1100" dirty="0" err="1" smtClean="0"/>
              <a:t>energy</a:t>
            </a:r>
            <a:r>
              <a:rPr lang="es-ES" sz="1100" dirty="0" smtClean="0"/>
              <a:t>. </a:t>
            </a:r>
            <a:r>
              <a:rPr lang="es-ES" sz="1100" u="sng" dirty="0" smtClean="0">
                <a:hlinkClick r:id="rId6"/>
              </a:rPr>
              <a:t>http://solarenergynews.cybercivilian.com/solar-energy/what-you-need-to-know-about-the-solar-feed-in-tariff/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Danish</a:t>
            </a:r>
            <a:r>
              <a:rPr lang="es-ES" sz="1100" dirty="0" smtClean="0"/>
              <a:t> </a:t>
            </a:r>
            <a:r>
              <a:rPr lang="es-ES" sz="1100" dirty="0" err="1" smtClean="0"/>
              <a:t>Wind</a:t>
            </a:r>
            <a:r>
              <a:rPr lang="es-ES" sz="1100" dirty="0" smtClean="0"/>
              <a:t> </a:t>
            </a:r>
            <a:r>
              <a:rPr lang="es-ES" sz="1100" dirty="0" err="1" smtClean="0"/>
              <a:t>Industry</a:t>
            </a:r>
            <a:r>
              <a:rPr lang="es-ES" sz="1100" dirty="0" smtClean="0"/>
              <a:t> </a:t>
            </a:r>
            <a:r>
              <a:rPr lang="es-ES" sz="1100" dirty="0" err="1" smtClean="0"/>
              <a:t>Association</a:t>
            </a:r>
            <a:r>
              <a:rPr lang="es-ES" sz="1100" dirty="0" smtClean="0"/>
              <a:t> (2003) </a:t>
            </a:r>
            <a:r>
              <a:rPr lang="es-ES" sz="1100" i="1" dirty="0" err="1" smtClean="0"/>
              <a:t>Wind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know-how</a:t>
            </a:r>
            <a:r>
              <a:rPr lang="es-ES" sz="1100" i="1" dirty="0" smtClean="0"/>
              <a:t>. </a:t>
            </a:r>
            <a:r>
              <a:rPr lang="es-ES" sz="1100" i="1" dirty="0" err="1" smtClean="0"/>
              <a:t>All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you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need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to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know</a:t>
            </a:r>
            <a:r>
              <a:rPr lang="es-ES" sz="1100" i="1" dirty="0" smtClean="0"/>
              <a:t> –and more.</a:t>
            </a:r>
            <a:r>
              <a:rPr lang="es-ES" sz="1100" dirty="0" smtClean="0"/>
              <a:t> D.W.I.A. </a:t>
            </a:r>
            <a:r>
              <a:rPr lang="es-ES" sz="1100" u="sng" dirty="0" smtClean="0">
                <a:hlinkClick r:id="rId7"/>
              </a:rPr>
              <a:t>http://www.motiva.fi/myllarin_tuulivoima/windpower%20web/core.htm</a:t>
            </a:r>
            <a:r>
              <a:rPr lang="es-ES" sz="11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s-ES" sz="1100" i="1" dirty="0" smtClean="0"/>
              <a:t>Energía solar térmica. </a:t>
            </a:r>
            <a:r>
              <a:rPr lang="es-ES" sz="1100" u="sng" dirty="0" smtClean="0">
                <a:hlinkClick r:id="rId8"/>
              </a:rPr>
              <a:t>http://energiasolartermica.blogspot.com/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Energuia.com (2003) </a:t>
            </a:r>
            <a:r>
              <a:rPr lang="es-ES" sz="1100" i="1" dirty="0" smtClean="0"/>
              <a:t>Cómo conservar el medio ambiente. El sol como fuente de energía.</a:t>
            </a:r>
            <a:r>
              <a:rPr lang="es-ES" sz="1100" dirty="0" smtClean="0"/>
              <a:t> </a:t>
            </a:r>
            <a:r>
              <a:rPr lang="es-ES" sz="1100" u="sng" dirty="0" smtClean="0">
                <a:hlinkClick r:id="rId9"/>
              </a:rPr>
              <a:t>http://www.mailxmail.com/curso-como-conservar-medio-ambiente/sol-como-fuente-energia-1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Escoda, S. (2005) </a:t>
            </a:r>
            <a:r>
              <a:rPr lang="es-ES" sz="1100" i="1" dirty="0" smtClean="0"/>
              <a:t>Energía solar térmica</a:t>
            </a:r>
            <a:r>
              <a:rPr lang="es-ES" sz="1100" dirty="0" smtClean="0"/>
              <a:t>. Salvador Escoda S.A. </a:t>
            </a:r>
            <a:r>
              <a:rPr lang="es-ES" sz="1100" u="sng" dirty="0" smtClean="0">
                <a:hlinkClick r:id="rId10"/>
              </a:rPr>
              <a:t>http://www.salvadorescoda.com/tecnico/CE/Manual-EnergiaSolar-2a-ed.pdf</a:t>
            </a:r>
            <a:endParaRPr lang="es-E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BIBLIOGRAFIA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1100" dirty="0" smtClean="0"/>
              <a:t>Fernández Díez, P. (2000-2009) </a:t>
            </a:r>
            <a:r>
              <a:rPr lang="es-ES" sz="1100" i="1" dirty="0" smtClean="0"/>
              <a:t>Biblioteca sobre Ingeniería Energética. Libros sobre Ingeniería Energética. </a:t>
            </a:r>
            <a:r>
              <a:rPr lang="es-ES" sz="1100" dirty="0" err="1" smtClean="0"/>
              <a:t>Redsauce</a:t>
            </a:r>
            <a:r>
              <a:rPr lang="es-ES" sz="1100" dirty="0" smtClean="0"/>
              <a:t> </a:t>
            </a:r>
            <a:r>
              <a:rPr lang="es-ES" sz="1100" dirty="0" err="1" smtClean="0"/>
              <a:t>Engineering</a:t>
            </a:r>
            <a:r>
              <a:rPr lang="es-ES" sz="1100" dirty="0" smtClean="0"/>
              <a:t> </a:t>
            </a:r>
            <a:r>
              <a:rPr lang="es-ES" sz="1100" dirty="0" err="1" smtClean="0"/>
              <a:t>Services</a:t>
            </a:r>
            <a:r>
              <a:rPr lang="es-ES" sz="1100" dirty="0" smtClean="0"/>
              <a:t>. </a:t>
            </a:r>
            <a:r>
              <a:rPr lang="es-ES" sz="1100" u="sng" dirty="0" smtClean="0">
                <a:hlinkClick r:id="rId2"/>
              </a:rPr>
              <a:t>http://es.libros.redsauce.net/index.php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Fowler</a:t>
            </a:r>
            <a:r>
              <a:rPr lang="es-ES" sz="1100" dirty="0" smtClean="0"/>
              <a:t> M. (2008) </a:t>
            </a:r>
            <a:r>
              <a:rPr lang="es-ES" sz="1100" i="1" dirty="0" err="1" smtClean="0"/>
              <a:t>Modern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physics</a:t>
            </a:r>
            <a:r>
              <a:rPr lang="es-ES" sz="1100" i="1" dirty="0" smtClean="0"/>
              <a:t>. Black </a:t>
            </a:r>
            <a:r>
              <a:rPr lang="es-ES" sz="1100" i="1" dirty="0" err="1" smtClean="0"/>
              <a:t>body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radiation</a:t>
            </a:r>
            <a:r>
              <a:rPr lang="es-ES" sz="1100" i="1" dirty="0" smtClean="0"/>
              <a:t>. </a:t>
            </a:r>
            <a:r>
              <a:rPr lang="es-ES" sz="1100" dirty="0" err="1" smtClean="0"/>
              <a:t>University</a:t>
            </a:r>
            <a:r>
              <a:rPr lang="es-ES" sz="1100" dirty="0" smtClean="0"/>
              <a:t> of Virginia. </a:t>
            </a:r>
            <a:r>
              <a:rPr lang="es-ES" sz="1100" u="sng" dirty="0" smtClean="0">
                <a:hlinkClick r:id="rId3"/>
              </a:rPr>
              <a:t>http://galileo.phys.virginia.edu/classes/252/black_body_radiation.html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García </a:t>
            </a:r>
            <a:r>
              <a:rPr lang="es-ES" sz="1100" dirty="0" err="1" smtClean="0"/>
              <a:t>Badell</a:t>
            </a:r>
            <a:r>
              <a:rPr lang="es-ES" sz="1100" dirty="0" smtClean="0"/>
              <a:t> J., Moreno Fernández M.A. (2009) </a:t>
            </a:r>
            <a:r>
              <a:rPr lang="es-ES" sz="1100" i="1" dirty="0" smtClean="0"/>
              <a:t>Energía verde</a:t>
            </a:r>
            <a:r>
              <a:rPr lang="es-ES" sz="1100" dirty="0" smtClean="0"/>
              <a:t>. Madrid. </a:t>
            </a:r>
            <a:r>
              <a:rPr lang="es-ES" sz="1100" dirty="0" err="1" smtClean="0"/>
              <a:t>Bellisco</a:t>
            </a:r>
            <a:r>
              <a:rPr lang="es-ES" sz="1100" dirty="0" smtClean="0"/>
              <a:t> Ediciones.</a:t>
            </a:r>
          </a:p>
          <a:p>
            <a:pPr>
              <a:lnSpc>
                <a:spcPct val="150000"/>
              </a:lnSpc>
            </a:pPr>
            <a:r>
              <a:rPr lang="es-ES" sz="1100" dirty="0" smtClean="0"/>
              <a:t>Global </a:t>
            </a:r>
            <a:r>
              <a:rPr lang="es-ES" sz="1100" dirty="0" err="1" smtClean="0"/>
              <a:t>Wind</a:t>
            </a:r>
            <a:r>
              <a:rPr lang="es-ES" sz="1100" dirty="0" smtClean="0"/>
              <a:t> </a:t>
            </a:r>
            <a:r>
              <a:rPr lang="es-ES" sz="1100" dirty="0" err="1" smtClean="0"/>
              <a:t>Energy</a:t>
            </a:r>
            <a:r>
              <a:rPr lang="es-ES" sz="1100" dirty="0" smtClean="0"/>
              <a:t> Council (2010) </a:t>
            </a:r>
            <a:r>
              <a:rPr lang="es-ES" sz="1100" i="1" dirty="0" smtClean="0"/>
              <a:t>Global </a:t>
            </a:r>
            <a:r>
              <a:rPr lang="es-ES" sz="1100" i="1" dirty="0" err="1" smtClean="0"/>
              <a:t>Wind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Report</a:t>
            </a:r>
            <a:r>
              <a:rPr lang="es-ES" sz="1100" i="1" dirty="0" smtClean="0"/>
              <a:t> 2010. </a:t>
            </a:r>
            <a:r>
              <a:rPr lang="es-ES" sz="1100" dirty="0" smtClean="0"/>
              <a:t>G.W.E.C. </a:t>
            </a:r>
            <a:r>
              <a:rPr lang="es-ES" sz="1100" u="sng" dirty="0" smtClean="0">
                <a:hlinkClick r:id="rId4"/>
              </a:rPr>
              <a:t>http://www.gwec.net/index.php?id=180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Gómez del Rey C. (2008) </a:t>
            </a:r>
            <a:r>
              <a:rPr lang="es-ES" sz="1100" i="1" dirty="0" smtClean="0"/>
              <a:t>¿Cómo utilizamos el fenómeno de efecto invernadero en un colector solar de placa plana? </a:t>
            </a:r>
            <a:r>
              <a:rPr lang="es-ES" sz="1100" dirty="0" smtClean="0"/>
              <a:t>El rincón de la Ciencia. Revista de divulgación del I.E.S. Victoria Kent. </a:t>
            </a:r>
            <a:r>
              <a:rPr lang="es-ES" sz="1100" u="sng" dirty="0" smtClean="0">
                <a:hlinkClick r:id="rId5"/>
              </a:rPr>
              <a:t>http://centros5.pntic.mec.es/ies.victoria.kent/Rincon-C/Curiosid2/rc-109/rc-109.htm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Google Inc. (2010) </a:t>
            </a:r>
            <a:r>
              <a:rPr lang="es-ES" sz="1100" i="1" dirty="0" smtClean="0"/>
              <a:t>Google </a:t>
            </a:r>
            <a:r>
              <a:rPr lang="es-ES" sz="1100" i="1" dirty="0" err="1" smtClean="0"/>
              <a:t>Translate</a:t>
            </a:r>
            <a:r>
              <a:rPr lang="es-ES" sz="1100" i="1" dirty="0" smtClean="0"/>
              <a:t>. </a:t>
            </a:r>
            <a:r>
              <a:rPr lang="es-ES" sz="1100" u="sng" dirty="0" smtClean="0">
                <a:hlinkClick r:id="rId6"/>
              </a:rPr>
              <a:t>http://translate.google.es/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Grup</a:t>
            </a:r>
            <a:r>
              <a:rPr lang="es-ES" sz="1100" dirty="0" smtClean="0"/>
              <a:t> </a:t>
            </a:r>
            <a:r>
              <a:rPr lang="es-ES" sz="1100" dirty="0" err="1" smtClean="0"/>
              <a:t>Enciclopèdia</a:t>
            </a:r>
            <a:r>
              <a:rPr lang="es-ES" sz="1100" dirty="0" smtClean="0"/>
              <a:t> Catalana (2008-2011) </a:t>
            </a:r>
            <a:r>
              <a:rPr lang="es-ES" sz="1100" i="1" dirty="0" smtClean="0"/>
              <a:t>enciclopèdia.cat </a:t>
            </a:r>
            <a:r>
              <a:rPr lang="es-ES" sz="1100" dirty="0" err="1" smtClean="0"/>
              <a:t>Enciclopèdia</a:t>
            </a:r>
            <a:r>
              <a:rPr lang="es-ES" sz="1100" dirty="0" smtClean="0"/>
              <a:t> Catalana, SAU </a:t>
            </a:r>
            <a:r>
              <a:rPr lang="es-ES" sz="1100" u="sng" dirty="0" smtClean="0">
                <a:hlinkClick r:id="rId7"/>
              </a:rPr>
              <a:t>http://www.enciclopedia.cat/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ca-ES" sz="1100" dirty="0" smtClean="0"/>
              <a:t>Institut Català d’Energia (1997) </a:t>
            </a:r>
            <a:r>
              <a:rPr lang="ca-ES" sz="1100" i="1" dirty="0" smtClean="0"/>
              <a:t>Les energies renovables a Catalunya. Tecnologies avançades en estalvi i eficiència energètica. </a:t>
            </a:r>
            <a:r>
              <a:rPr lang="ca-ES" sz="1100" dirty="0" smtClean="0"/>
              <a:t>Barcelona. </a:t>
            </a:r>
            <a:r>
              <a:rPr lang="ca-ES" sz="1100" dirty="0" err="1" smtClean="0"/>
              <a:t>Viking</a:t>
            </a:r>
            <a:r>
              <a:rPr lang="ca-ES" sz="1100" dirty="0" smtClean="0"/>
              <a:t> S.A.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Institut</a:t>
            </a:r>
            <a:r>
              <a:rPr lang="es-ES" sz="1100" dirty="0" smtClean="0"/>
              <a:t> </a:t>
            </a:r>
            <a:r>
              <a:rPr lang="es-ES" sz="1100" dirty="0" err="1" smtClean="0"/>
              <a:t>d’Estudis</a:t>
            </a:r>
            <a:r>
              <a:rPr lang="es-ES" sz="1100" dirty="0" smtClean="0"/>
              <a:t> </a:t>
            </a:r>
            <a:r>
              <a:rPr lang="es-ES" sz="1100" dirty="0" err="1" smtClean="0"/>
              <a:t>Catalans</a:t>
            </a:r>
            <a:r>
              <a:rPr lang="es-ES" sz="1100" dirty="0" smtClean="0"/>
              <a:t> (2007) </a:t>
            </a:r>
            <a:r>
              <a:rPr lang="es-ES" sz="1100" i="1" dirty="0" err="1" smtClean="0"/>
              <a:t>Diccionari</a:t>
            </a:r>
            <a:r>
              <a:rPr lang="es-ES" sz="1100" i="1" dirty="0" smtClean="0"/>
              <a:t> de la </a:t>
            </a:r>
            <a:r>
              <a:rPr lang="es-ES" sz="1100" i="1" dirty="0" err="1" smtClean="0"/>
              <a:t>llengua</a:t>
            </a:r>
            <a:r>
              <a:rPr lang="es-ES" sz="1100" i="1" dirty="0" smtClean="0"/>
              <a:t> catalana. </a:t>
            </a:r>
            <a:r>
              <a:rPr lang="es-ES" sz="1100" i="1" dirty="0" err="1" smtClean="0"/>
              <a:t>Segona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edició</a:t>
            </a:r>
            <a:r>
              <a:rPr lang="es-ES" sz="1100" i="1" dirty="0" smtClean="0"/>
              <a:t>. </a:t>
            </a:r>
            <a:r>
              <a:rPr lang="es-ES" sz="1100" dirty="0" err="1" smtClean="0"/>
              <a:t>Institut</a:t>
            </a:r>
            <a:r>
              <a:rPr lang="es-ES" sz="1100" dirty="0" smtClean="0"/>
              <a:t> </a:t>
            </a:r>
            <a:r>
              <a:rPr lang="es-ES" sz="1100" dirty="0" err="1" smtClean="0"/>
              <a:t>d’Estudis</a:t>
            </a:r>
            <a:r>
              <a:rPr lang="es-ES" sz="1100" dirty="0" smtClean="0"/>
              <a:t> </a:t>
            </a:r>
            <a:r>
              <a:rPr lang="es-ES" sz="1100" dirty="0" err="1" smtClean="0"/>
              <a:t>Catalans</a:t>
            </a:r>
            <a:r>
              <a:rPr lang="es-ES" sz="1100" dirty="0" smtClean="0"/>
              <a:t>. </a:t>
            </a:r>
            <a:r>
              <a:rPr lang="es-ES" sz="1100" u="sng" dirty="0" smtClean="0">
                <a:hlinkClick r:id="rId8"/>
              </a:rPr>
              <a:t>http://dlc.iec.cat/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Instituto Nacional de Estadística (2011). </a:t>
            </a:r>
            <a:r>
              <a:rPr lang="es-ES" sz="1100" i="1" dirty="0" smtClean="0"/>
              <a:t>Temperaturas medias, horas de sol y precipitación acuosa. </a:t>
            </a:r>
            <a:r>
              <a:rPr lang="es-ES" sz="1100" dirty="0" smtClean="0"/>
              <a:t>INE 2011. </a:t>
            </a:r>
            <a:r>
              <a:rPr lang="es-ES" sz="1100" u="sng" dirty="0" smtClean="0">
                <a:hlinkClick r:id="rId9"/>
              </a:rPr>
              <a:t>http://www.ine.es/daco/daco42/bme/c19.pdf</a:t>
            </a:r>
            <a:endParaRPr lang="es-E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BIBLIOGRAFIA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1100" dirty="0" err="1" smtClean="0"/>
              <a:t>IPEaguas</a:t>
            </a:r>
            <a:r>
              <a:rPr lang="es-ES" sz="1100" dirty="0" smtClean="0"/>
              <a:t> (2007) </a:t>
            </a:r>
            <a:r>
              <a:rPr lang="es-ES" sz="1100" i="1" dirty="0" err="1" smtClean="0"/>
              <a:t>IPEol</a:t>
            </a:r>
            <a:r>
              <a:rPr lang="es-ES" sz="1100" i="1" dirty="0" smtClean="0"/>
              <a:t>. Captador solar. Manual técnico, montaje. </a:t>
            </a:r>
            <a:r>
              <a:rPr lang="es-ES" sz="1100" dirty="0" err="1" smtClean="0"/>
              <a:t>IPeaguas-IPEsol-MaxSun</a:t>
            </a:r>
            <a:r>
              <a:rPr lang="es-ES" sz="1100" dirty="0" smtClean="0"/>
              <a:t> </a:t>
            </a:r>
            <a:r>
              <a:rPr lang="es-ES" sz="1100" u="sng" dirty="0" smtClean="0">
                <a:hlinkClick r:id="rId2"/>
              </a:rPr>
              <a:t>http://www.ipeaguas.com/desc/IPEsol/IPESOL_MANUAL_TECNICO_AG07.pdf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ca-ES" sz="1100" dirty="0" smtClean="0"/>
              <a:t>Joseph J., </a:t>
            </a:r>
            <a:r>
              <a:rPr lang="ca-ES" sz="1100" dirty="0" err="1" smtClean="0"/>
              <a:t>Hoyos</a:t>
            </a:r>
            <a:r>
              <a:rPr lang="ca-ES" sz="1100" dirty="0" smtClean="0"/>
              <a:t> R., </a:t>
            </a:r>
            <a:r>
              <a:rPr lang="ca-ES" sz="1100" dirty="0" err="1" smtClean="0"/>
              <a:t>Garravé</a:t>
            </a:r>
            <a:r>
              <a:rPr lang="ca-ES" sz="1100" dirty="0" smtClean="0"/>
              <a:t> J., </a:t>
            </a:r>
            <a:r>
              <a:rPr lang="ca-ES" sz="1100" dirty="0" err="1" smtClean="0"/>
              <a:t>Garófano</a:t>
            </a:r>
            <a:r>
              <a:rPr lang="ca-ES" sz="1100" dirty="0" smtClean="0"/>
              <a:t> F., Vila F. (2008) </a:t>
            </a:r>
            <a:r>
              <a:rPr lang="ca-ES" sz="1100" i="1" dirty="0" smtClean="0"/>
              <a:t>Tecnologia industrial 1 Batxillerat. </a:t>
            </a:r>
            <a:r>
              <a:rPr lang="ca-ES" sz="1100" dirty="0" smtClean="0"/>
              <a:t>Madrid. </a:t>
            </a:r>
            <a:r>
              <a:rPr lang="ca-ES" sz="1100" dirty="0" err="1" smtClean="0"/>
              <a:t>McGraw-Hill</a:t>
            </a:r>
            <a:r>
              <a:rPr lang="ca-ES" sz="1100" dirty="0" smtClean="0"/>
              <a:t>.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KWSOL </a:t>
            </a:r>
            <a:r>
              <a:rPr lang="es-ES" sz="1100" i="1" dirty="0" smtClean="0"/>
              <a:t>Instalaciones de Aire caliente solar. </a:t>
            </a:r>
            <a:r>
              <a:rPr lang="es-ES" sz="1100" dirty="0" smtClean="0"/>
              <a:t>DOVIBLOCK, S.L. </a:t>
            </a:r>
            <a:r>
              <a:rPr lang="es-ES" sz="1100" u="sng" dirty="0" smtClean="0">
                <a:hlinkClick r:id="rId3"/>
              </a:rPr>
              <a:t>http://www.kwsol.es/producto.asp?prod=1&amp;tecnologia=Aire%20caliente%20solar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Li </a:t>
            </a:r>
            <a:r>
              <a:rPr lang="es-ES" sz="1100" dirty="0" err="1" smtClean="0"/>
              <a:t>Dessau</a:t>
            </a:r>
            <a:r>
              <a:rPr lang="es-ES" sz="1100" dirty="0" smtClean="0"/>
              <a:t>, K. (2010) </a:t>
            </a:r>
            <a:r>
              <a:rPr lang="es-ES" sz="1100" i="1" dirty="0" err="1" smtClean="0"/>
              <a:t>Concentrating</a:t>
            </a:r>
            <a:r>
              <a:rPr lang="es-ES" sz="1100" i="1" dirty="0" smtClean="0"/>
              <a:t> Solar </a:t>
            </a:r>
            <a:r>
              <a:rPr lang="es-ES" sz="1100" i="1" dirty="0" err="1" smtClean="0"/>
              <a:t>Thermal</a:t>
            </a:r>
            <a:r>
              <a:rPr lang="es-ES" sz="1100" i="1" dirty="0" smtClean="0"/>
              <a:t>: </a:t>
            </a:r>
            <a:r>
              <a:rPr lang="es-ES" sz="1100" i="1" dirty="0" err="1" smtClean="0"/>
              <a:t>Sun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Power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Even</a:t>
            </a:r>
            <a:r>
              <a:rPr lang="es-ES" sz="1100" i="1" dirty="0" smtClean="0"/>
              <a:t> in </a:t>
            </a:r>
            <a:r>
              <a:rPr lang="es-ES" sz="1100" i="1" dirty="0" err="1" smtClean="0"/>
              <a:t>the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Dark</a:t>
            </a:r>
            <a:r>
              <a:rPr lang="es-ES" sz="1100" i="1" dirty="0" smtClean="0"/>
              <a:t>. </a:t>
            </a:r>
            <a:r>
              <a:rPr lang="es-ES" sz="1100" dirty="0" smtClean="0"/>
              <a:t>Solar </a:t>
            </a:r>
            <a:r>
              <a:rPr lang="es-ES" sz="1100" dirty="0" err="1" smtClean="0"/>
              <a:t>Novus</a:t>
            </a:r>
            <a:r>
              <a:rPr lang="es-ES" sz="1100" dirty="0" smtClean="0"/>
              <a:t> </a:t>
            </a:r>
            <a:r>
              <a:rPr lang="es-ES" sz="1100" dirty="0" err="1" smtClean="0"/>
              <a:t>Today</a:t>
            </a:r>
            <a:r>
              <a:rPr lang="es-ES" sz="1100" dirty="0" smtClean="0"/>
              <a:t>. </a:t>
            </a:r>
            <a:r>
              <a:rPr lang="es-ES" sz="1100" u="sng" dirty="0" smtClean="0">
                <a:hlinkClick r:id="rId4"/>
              </a:rPr>
              <a:t>http://www.solarnovus.com/index.php?option=com_content&amp;view=article&amp;id=1073:concentrating-solar-thermal-sun-power-even-in-the-dark&amp;catid=38:application-tech-features&amp;Itemid=246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ca-ES" sz="1100" dirty="0" smtClean="0"/>
              <a:t>Mercadé J., Serra S., Armengol M. (2009) </a:t>
            </a:r>
            <a:r>
              <a:rPr lang="ca-ES" sz="1100" i="1" dirty="0" smtClean="0"/>
              <a:t>Física 2 Batxillerat. </a:t>
            </a:r>
            <a:r>
              <a:rPr lang="ca-ES" sz="1100" dirty="0" smtClean="0"/>
              <a:t>Madrid. </a:t>
            </a:r>
            <a:r>
              <a:rPr lang="ca-ES" sz="1100" dirty="0" err="1" smtClean="0"/>
              <a:t>McGraw-Hill</a:t>
            </a:r>
            <a:r>
              <a:rPr lang="ca-ES" sz="1100" dirty="0" smtClean="0"/>
              <a:t>.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Milarium.com (2001-2008) </a:t>
            </a:r>
            <a:r>
              <a:rPr lang="es-ES" sz="1100" i="1" dirty="0" smtClean="0"/>
              <a:t>Energía Solar Térmica. </a:t>
            </a:r>
            <a:r>
              <a:rPr lang="es-ES" sz="1100" u="sng" dirty="0" smtClean="0">
                <a:hlinkClick r:id="rId5"/>
              </a:rPr>
              <a:t>http://www.miliarium.com/Bibliografia/Monografias/Energia/EnergiasRenovables/EnergiaSolarTermica.asp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Moreno Figueredo C. (2000-2011) </a:t>
            </a:r>
            <a:r>
              <a:rPr lang="es-ES" sz="1100" i="1" dirty="0" smtClean="0"/>
              <a:t>Componentes de una turbina eólica de eje horizontal. Breve guía de los principales elementos que conforman los aerogeneradores actuales. </a:t>
            </a:r>
            <a:r>
              <a:rPr lang="es-ES" sz="1100" dirty="0" err="1" smtClean="0"/>
              <a:t>Cubasolar</a:t>
            </a:r>
            <a:r>
              <a:rPr lang="es-ES" sz="1100" dirty="0" smtClean="0"/>
              <a:t>. </a:t>
            </a:r>
            <a:r>
              <a:rPr lang="es-ES" sz="1100" u="sng" dirty="0" smtClean="0">
                <a:hlinkClick r:id="rId6"/>
              </a:rPr>
              <a:t>http://www.cubasolar.cu/biblioteca/energia/Energia36/HTML/articulo03.htm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NEXTera</a:t>
            </a:r>
            <a:r>
              <a:rPr lang="es-ES" sz="1100" dirty="0" smtClean="0"/>
              <a:t> ENERGY (2011) </a:t>
            </a:r>
            <a:r>
              <a:rPr lang="es-ES" sz="1100" i="1" dirty="0" smtClean="0"/>
              <a:t>A Leader in </a:t>
            </a:r>
            <a:r>
              <a:rPr lang="es-ES" sz="1100" i="1" dirty="0" err="1" smtClean="0"/>
              <a:t>Clean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Energy</a:t>
            </a:r>
            <a:r>
              <a:rPr lang="es-ES" sz="1100" i="1" dirty="0" smtClean="0"/>
              <a:t>. </a:t>
            </a:r>
            <a:r>
              <a:rPr lang="es-ES" sz="1100" dirty="0" err="1" smtClean="0"/>
              <a:t>NextEra</a:t>
            </a:r>
            <a:r>
              <a:rPr lang="es-ES" sz="1100" dirty="0" smtClean="0"/>
              <a:t> </a:t>
            </a:r>
            <a:r>
              <a:rPr lang="es-ES" sz="1100" dirty="0" err="1" smtClean="0"/>
              <a:t>Energy</a:t>
            </a:r>
            <a:r>
              <a:rPr lang="es-ES" sz="1100" dirty="0" smtClean="0"/>
              <a:t> </a:t>
            </a:r>
            <a:r>
              <a:rPr lang="es-ES" sz="1100" dirty="0" err="1" smtClean="0"/>
              <a:t>Resources</a:t>
            </a:r>
            <a:r>
              <a:rPr lang="es-ES" sz="1100" dirty="0" smtClean="0"/>
              <a:t>, LLC. </a:t>
            </a:r>
            <a:r>
              <a:rPr lang="es-ES" sz="1100" u="sng" dirty="0" smtClean="0">
                <a:hlinkClick r:id="rId7"/>
              </a:rPr>
              <a:t>http://www.nexteraenergyresources.com/who/index.shtml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Peña Pintado L. (2009) El sol: fuente de energía. </a:t>
            </a:r>
            <a:r>
              <a:rPr lang="es-ES" sz="1100" u="sng" dirty="0" smtClean="0">
                <a:hlinkClick r:id="rId8"/>
              </a:rPr>
              <a:t>http://www.monografias.com/trabajos70/sol-fuente-energia/sol-fuente-energia.shtml#elsolcomoa</a:t>
            </a:r>
            <a:endParaRPr lang="es-ES" sz="1100" u="sng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Ramírez Carreras, R. </a:t>
            </a:r>
            <a:r>
              <a:rPr lang="es-ES" sz="1100" i="1" dirty="0" err="1" smtClean="0"/>
              <a:t>Hypertexto</a:t>
            </a:r>
            <a:r>
              <a:rPr lang="es-ES" sz="1100" i="1" dirty="0" smtClean="0"/>
              <a:t> web sobre energía eólica. </a:t>
            </a:r>
            <a:r>
              <a:rPr lang="es-ES" sz="1100" dirty="0" smtClean="0"/>
              <a:t>Universidad de Córdoba. Escuela Politécnica Superior</a:t>
            </a:r>
            <a:r>
              <a:rPr lang="es-ES" sz="1100" i="1" dirty="0" smtClean="0"/>
              <a:t> </a:t>
            </a:r>
            <a:r>
              <a:rPr lang="es-ES" sz="1100" u="sng" dirty="0" smtClean="0">
                <a:hlinkClick r:id="rId9"/>
              </a:rPr>
              <a:t>http://rabfis15.uco.es/lvct/tutorial/41/INDEX.htm#</a:t>
            </a:r>
            <a:endParaRPr lang="es-ES" sz="1100" dirty="0" smtClean="0"/>
          </a:p>
          <a:p>
            <a:pPr>
              <a:lnSpc>
                <a:spcPct val="150000"/>
              </a:lnSpc>
            </a:pPr>
            <a:endParaRPr lang="es-E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METODOLOGIA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ca-ES" sz="2800" u="sng" dirty="0" smtClean="0"/>
              <a:t>PART TEÒRICA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Les energies renovables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Sol com a font d’energia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Energia solar tèrmica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Energia solar fotovoltaica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Energia eòlica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a-ES" sz="2000" dirty="0" smtClean="0"/>
              <a:t>Aula d’energies renovables</a:t>
            </a:r>
            <a:endParaRPr lang="ca-ES" sz="20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0" y="16288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a-ES" sz="2800" u="sng" dirty="0" smtClean="0"/>
              <a:t>PART EXPERIMENTAL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noProof="0" dirty="0" smtClean="0"/>
              <a:t>Potència desenvolupada</a:t>
            </a:r>
            <a:r>
              <a:rPr lang="ca-ES" sz="2000" dirty="0" smtClean="0"/>
              <a:t> per la instal·lació solar tèrmica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dirty="0" smtClean="0"/>
              <a:t>Potència desenvolupada per la instal·lació solar fotovoltaica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dirty="0" smtClean="0"/>
              <a:t>Rendiment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dirty="0" smtClean="0"/>
              <a:t>Constant solar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a-ES" sz="2000" dirty="0" smtClean="0"/>
              <a:t>Calor específica de l’anticongelant.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BIBLIOGRAFIA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1100" dirty="0" smtClean="0"/>
              <a:t>Robinson H., </a:t>
            </a:r>
            <a:r>
              <a:rPr lang="es-ES" sz="1100" dirty="0" err="1" smtClean="0"/>
              <a:t>Hewitt</a:t>
            </a:r>
            <a:r>
              <a:rPr lang="es-ES" sz="1100" dirty="0" smtClean="0"/>
              <a:t> P. G. (1998) </a:t>
            </a:r>
            <a:r>
              <a:rPr lang="es-ES" sz="1100" i="1" dirty="0" smtClean="0"/>
              <a:t>Manual de laboratorio de física. </a:t>
            </a:r>
            <a:r>
              <a:rPr lang="es-ES" sz="1100" dirty="0" err="1" smtClean="0"/>
              <a:t>Longman</a:t>
            </a:r>
            <a:r>
              <a:rPr lang="es-ES" sz="1100" dirty="0" smtClean="0"/>
              <a:t>. </a:t>
            </a:r>
            <a:r>
              <a:rPr lang="es-ES" sz="1100" dirty="0" err="1" smtClean="0"/>
              <a:t>Pearson</a:t>
            </a:r>
            <a:r>
              <a:rPr lang="es-ES" sz="1100" dirty="0" smtClean="0"/>
              <a:t> Educación.</a:t>
            </a:r>
          </a:p>
          <a:p>
            <a:pPr>
              <a:lnSpc>
                <a:spcPct val="150000"/>
              </a:lnSpc>
            </a:pPr>
            <a:r>
              <a:rPr lang="ca-ES" sz="1100" dirty="0" err="1" smtClean="0"/>
              <a:t>Röbke-Doerr</a:t>
            </a:r>
            <a:r>
              <a:rPr lang="ca-ES" sz="1100" dirty="0" smtClean="0"/>
              <a:t> P. (2000) </a:t>
            </a:r>
            <a:r>
              <a:rPr lang="ca-ES" sz="1100" i="1" dirty="0" err="1" smtClean="0"/>
              <a:t>Energía</a:t>
            </a:r>
            <a:r>
              <a:rPr lang="ca-ES" sz="1100" i="1" dirty="0" smtClean="0"/>
              <a:t> solar. </a:t>
            </a:r>
            <a:r>
              <a:rPr lang="ca-ES" sz="1100" dirty="0" smtClean="0"/>
              <a:t>Barcelona. Ediciones </a:t>
            </a:r>
            <a:r>
              <a:rPr lang="ca-ES" sz="1100" dirty="0" err="1" smtClean="0"/>
              <a:t>Ceac</a:t>
            </a:r>
            <a:r>
              <a:rPr lang="ca-ES" sz="1100" dirty="0" smtClean="0"/>
              <a:t>.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ROCA. </a:t>
            </a:r>
            <a:r>
              <a:rPr lang="es-ES" sz="1100" i="1" dirty="0" smtClean="0"/>
              <a:t>Monografía Técnica. Utilización de la energía solar por medio de captadores planos. </a:t>
            </a:r>
            <a:r>
              <a:rPr lang="es-ES" sz="1100" dirty="0" smtClean="0"/>
              <a:t>Barcelona. Roca Calefacción, S.L.</a:t>
            </a:r>
          </a:p>
          <a:p>
            <a:pPr>
              <a:lnSpc>
                <a:spcPct val="150000"/>
              </a:lnSpc>
            </a:pPr>
            <a:r>
              <a:rPr lang="es-ES" sz="1100" dirty="0" smtClean="0"/>
              <a:t>Sitiosolar.com </a:t>
            </a:r>
            <a:r>
              <a:rPr lang="es-ES" sz="1100" i="1" dirty="0" smtClean="0"/>
              <a:t>La historia de la energía fotovoltaica. </a:t>
            </a:r>
            <a:r>
              <a:rPr lang="es-ES" sz="1100" u="sng" dirty="0" smtClean="0">
                <a:hlinkClick r:id="rId2"/>
              </a:rPr>
              <a:t>http://www.sitiosolar.com/La%20historia%20de%20la%20energia%20solar%20fotovoltaica.htm#fase1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Solar&amp;Climate</a:t>
            </a:r>
            <a:r>
              <a:rPr lang="es-ES" sz="1100" dirty="0" smtClean="0"/>
              <a:t>. </a:t>
            </a:r>
            <a:r>
              <a:rPr lang="es-ES" sz="1100" i="1" dirty="0" smtClean="0"/>
              <a:t>Solar </a:t>
            </a:r>
            <a:r>
              <a:rPr lang="es-ES" sz="1100" i="1" dirty="0" err="1" smtClean="0"/>
              <a:t>Power</a:t>
            </a:r>
            <a:r>
              <a:rPr lang="es-ES" sz="1100" i="1" dirty="0" smtClean="0"/>
              <a:t>. </a:t>
            </a:r>
            <a:r>
              <a:rPr lang="es-ES" sz="1100" dirty="0" err="1" smtClean="0"/>
              <a:t>Soliclima</a:t>
            </a:r>
            <a:r>
              <a:rPr lang="es-ES" sz="1100" dirty="0" smtClean="0"/>
              <a:t> Energías Renovables, S.L. </a:t>
            </a:r>
            <a:r>
              <a:rPr lang="es-ES" sz="1100" i="1" dirty="0" smtClean="0"/>
              <a:t> </a:t>
            </a:r>
            <a:r>
              <a:rPr lang="es-ES" sz="1100" u="sng" dirty="0" smtClean="0">
                <a:hlinkClick r:id="rId3"/>
              </a:rPr>
              <a:t>http://www.sunandclimate.com/products/1-solar-power.html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Solarweb.net (2002-2011) </a:t>
            </a:r>
            <a:r>
              <a:rPr lang="es-ES" sz="1100" i="1" dirty="0" smtClean="0"/>
              <a:t>Energía solar térmica. </a:t>
            </a:r>
            <a:r>
              <a:rPr lang="es-ES" sz="1100" u="sng" dirty="0" smtClean="0">
                <a:hlinkClick r:id="rId4"/>
              </a:rPr>
              <a:t>http://www.solarweb.net/solar-termica.php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SolarWorld</a:t>
            </a:r>
            <a:r>
              <a:rPr lang="es-ES" sz="1100" dirty="0" smtClean="0"/>
              <a:t> (2007) </a:t>
            </a:r>
            <a:r>
              <a:rPr lang="es-ES" sz="1100" i="1" dirty="0" err="1" smtClean="0"/>
              <a:t>Sunmodule</a:t>
            </a:r>
            <a:r>
              <a:rPr lang="es-ES" sz="1100" i="1" dirty="0" smtClean="0"/>
              <a:t> SW 160/165/170/175/180/185 mono </a:t>
            </a:r>
            <a:r>
              <a:rPr lang="es-ES" sz="1100" dirty="0" err="1" smtClean="0"/>
              <a:t>SolarWorld</a:t>
            </a:r>
            <a:r>
              <a:rPr lang="es-ES" sz="1100" dirty="0" smtClean="0"/>
              <a:t> </a:t>
            </a:r>
            <a:r>
              <a:rPr lang="es-ES" sz="1100" u="sng" dirty="0" smtClean="0">
                <a:hlinkClick r:id="rId5"/>
              </a:rPr>
              <a:t>http://ebookbrowse.com/db-mo-sp-sw-160-185-mono-2007-05-en-pdf-d52226944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SpectralCalc.com </a:t>
            </a:r>
            <a:r>
              <a:rPr lang="es-ES" sz="1100" i="1" dirty="0" err="1" smtClean="0"/>
              <a:t>Calculation</a:t>
            </a:r>
            <a:r>
              <a:rPr lang="es-ES" sz="1100" i="1" dirty="0" smtClean="0"/>
              <a:t> of </a:t>
            </a:r>
            <a:r>
              <a:rPr lang="es-ES" sz="1100" i="1" dirty="0" err="1" smtClean="0"/>
              <a:t>Blackbody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Radiance</a:t>
            </a:r>
            <a:r>
              <a:rPr lang="es-ES" sz="1100" i="1" dirty="0" smtClean="0"/>
              <a:t>. </a:t>
            </a:r>
            <a:r>
              <a:rPr lang="es-ES" sz="1100" dirty="0" smtClean="0"/>
              <a:t>SpectralCalc.com </a:t>
            </a:r>
            <a:r>
              <a:rPr lang="es-ES" sz="1100" u="sng" dirty="0" smtClean="0">
                <a:hlinkClick r:id="rId6"/>
              </a:rPr>
              <a:t>http://www.spectralcalc.com/blackbody/blackbody.html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TextosCientificos</a:t>
            </a:r>
            <a:r>
              <a:rPr lang="es-ES" sz="1100" dirty="0" smtClean="0"/>
              <a:t> (2005) </a:t>
            </a:r>
            <a:r>
              <a:rPr lang="es-ES" sz="1100" i="1" dirty="0" smtClean="0"/>
              <a:t>Celdas solares</a:t>
            </a:r>
            <a:r>
              <a:rPr lang="es-ES" sz="1100" dirty="0" smtClean="0"/>
              <a:t>. TextosCientíficos.com </a:t>
            </a:r>
            <a:r>
              <a:rPr lang="es-ES" sz="1100" u="sng" dirty="0" smtClean="0">
                <a:hlinkClick r:id="rId7"/>
              </a:rPr>
              <a:t>http://www.textoscientificos.com/energia/celulas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TextosCientificos</a:t>
            </a:r>
            <a:r>
              <a:rPr lang="es-ES" sz="1100" dirty="0" smtClean="0"/>
              <a:t>. </a:t>
            </a:r>
            <a:r>
              <a:rPr lang="es-ES" sz="1100" i="1" dirty="0" smtClean="0"/>
              <a:t>Montaje de los colectores solares. </a:t>
            </a:r>
            <a:r>
              <a:rPr lang="es-ES" sz="1100" dirty="0" smtClean="0"/>
              <a:t>Textoscientíficos.com </a:t>
            </a:r>
            <a:r>
              <a:rPr lang="es-ES" sz="1100" u="sng" dirty="0" smtClean="0">
                <a:hlinkClick r:id="rId8"/>
              </a:rPr>
              <a:t>http://www.textoscientificos.com/energia/calentador-solar/montaje-colectores-solares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renewable</a:t>
            </a:r>
            <a:r>
              <a:rPr lang="es-ES" sz="1100" dirty="0" smtClean="0"/>
              <a:t> </a:t>
            </a:r>
            <a:r>
              <a:rPr lang="es-ES" sz="1100" dirty="0" err="1" smtClean="0"/>
              <a:t>energy</a:t>
            </a:r>
            <a:r>
              <a:rPr lang="es-ES" sz="1100" dirty="0" smtClean="0"/>
              <a:t> centre (2000-2011) </a:t>
            </a:r>
            <a:r>
              <a:rPr lang="es-ES" sz="1100" i="1" dirty="0" err="1" smtClean="0"/>
              <a:t>Wind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power</a:t>
            </a:r>
            <a:r>
              <a:rPr lang="es-ES" sz="1100" i="1" dirty="0" smtClean="0"/>
              <a:t>. </a:t>
            </a: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renewable</a:t>
            </a:r>
            <a:r>
              <a:rPr lang="es-ES" sz="1100" dirty="0" smtClean="0"/>
              <a:t> </a:t>
            </a:r>
            <a:r>
              <a:rPr lang="es-ES" sz="1100" dirty="0" err="1" smtClean="0"/>
              <a:t>energy</a:t>
            </a:r>
            <a:r>
              <a:rPr lang="es-ES" sz="1100" dirty="0" smtClean="0"/>
              <a:t> centre </a:t>
            </a:r>
            <a:r>
              <a:rPr lang="es-ES" sz="1100" u="sng" dirty="0" smtClean="0">
                <a:hlinkClick r:id="rId9"/>
              </a:rPr>
              <a:t>http://www.therenewableenergycentre.co.uk/wind-power/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Velasco, D. </a:t>
            </a:r>
            <a:r>
              <a:rPr lang="es-ES" sz="1100" i="1" dirty="0" smtClean="0"/>
              <a:t>División de Energía Solar Térmica</a:t>
            </a:r>
            <a:r>
              <a:rPr lang="es-ES" sz="1100" dirty="0" smtClean="0"/>
              <a:t>. Instalaciones y montajes eléctricos D. Velasco, S.A. </a:t>
            </a:r>
            <a:r>
              <a:rPr lang="es-ES" sz="1100" u="sng" dirty="0" smtClean="0">
                <a:hlinkClick r:id="rId10"/>
              </a:rPr>
              <a:t>http://www.velascoinstalaciones.com/actividad.php?id=11&amp;pa=tipos&amp;cat=2&amp;&amp;PHPSESSID=8e36e85b08392799bfe2bf7b918852b6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dirty="0" smtClean="0"/>
              <a:t>West, C (2011) </a:t>
            </a:r>
            <a:r>
              <a:rPr lang="es-ES" sz="1100" i="1" dirty="0" err="1" smtClean="0"/>
              <a:t>Wind</a:t>
            </a:r>
            <a:r>
              <a:rPr lang="es-ES" sz="1100" i="1" dirty="0" smtClean="0"/>
              <a:t> </a:t>
            </a:r>
            <a:r>
              <a:rPr lang="es-ES" sz="1100" i="1" dirty="0" err="1" smtClean="0"/>
              <a:t>Power</a:t>
            </a:r>
            <a:r>
              <a:rPr lang="es-ES" sz="1100" i="1" dirty="0" smtClean="0"/>
              <a:t> Pros and </a:t>
            </a:r>
            <a:r>
              <a:rPr lang="es-ES" sz="1100" i="1" dirty="0" err="1" smtClean="0"/>
              <a:t>Cons</a:t>
            </a:r>
            <a:r>
              <a:rPr lang="es-ES" sz="1100" dirty="0" smtClean="0"/>
              <a:t>. </a:t>
            </a:r>
            <a:r>
              <a:rPr lang="es-ES" sz="1100" dirty="0" err="1" smtClean="0"/>
              <a:t>Expert</a:t>
            </a:r>
            <a:r>
              <a:rPr lang="es-ES" sz="1100" dirty="0" smtClean="0"/>
              <a:t> </a:t>
            </a:r>
            <a:r>
              <a:rPr lang="es-ES" sz="1100" dirty="0" err="1" smtClean="0"/>
              <a:t>Energy</a:t>
            </a:r>
            <a:r>
              <a:rPr lang="es-ES" sz="1100" dirty="0" smtClean="0"/>
              <a:t>. </a:t>
            </a:r>
            <a:r>
              <a:rPr lang="es-ES" sz="1100" dirty="0" err="1" smtClean="0"/>
              <a:t>Renewable</a:t>
            </a:r>
            <a:r>
              <a:rPr lang="es-ES" sz="1100" dirty="0" smtClean="0"/>
              <a:t> </a:t>
            </a:r>
            <a:r>
              <a:rPr lang="es-ES" sz="1100" dirty="0" err="1" smtClean="0"/>
              <a:t>Energy</a:t>
            </a:r>
            <a:r>
              <a:rPr lang="es-ES" sz="1100" dirty="0" smtClean="0"/>
              <a:t> </a:t>
            </a:r>
            <a:r>
              <a:rPr lang="es-ES" sz="1100" dirty="0" err="1" smtClean="0"/>
              <a:t>Resources</a:t>
            </a:r>
            <a:r>
              <a:rPr lang="es-ES" sz="1100" dirty="0" smtClean="0"/>
              <a:t> &amp; Ideas. </a:t>
            </a:r>
            <a:r>
              <a:rPr lang="es-ES" sz="1100" u="sng" dirty="0" smtClean="0">
                <a:hlinkClick r:id="rId11"/>
              </a:rPr>
              <a:t>http://expert-energy.com/500/wind-power-pros-and-cons/</a:t>
            </a:r>
            <a:endParaRPr lang="es-E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AGRAÏMENTS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lnSpc>
                <a:spcPct val="170000"/>
              </a:lnSpc>
              <a:buNone/>
            </a:pPr>
            <a:r>
              <a:rPr lang="ca-ES" sz="1600" dirty="0" smtClean="0"/>
              <a:t>Un cop acabat aquest treball m’agradaria agrair l’ajut prestat per diferents persones:</a:t>
            </a:r>
            <a:endParaRPr lang="es-ES" sz="1600" dirty="0" smtClean="0"/>
          </a:p>
          <a:p>
            <a:pPr marL="0">
              <a:lnSpc>
                <a:spcPct val="170000"/>
              </a:lnSpc>
              <a:buNone/>
            </a:pPr>
            <a:r>
              <a:rPr lang="ca-ES" sz="1600" dirty="0" smtClean="0"/>
              <a:t>En primer lloc, al meu tutor del treball de recerca, Anicet </a:t>
            </a:r>
            <a:r>
              <a:rPr lang="ca-ES" sz="1600" dirty="0" err="1" smtClean="0"/>
              <a:t>Cosialls</a:t>
            </a:r>
            <a:r>
              <a:rPr lang="ca-ES" sz="1600" dirty="0" smtClean="0"/>
              <a:t>, que m’ha ajudat a estructurar, organitzar i elaborar el treball.</a:t>
            </a:r>
            <a:endParaRPr lang="es-ES" sz="1600" dirty="0" smtClean="0"/>
          </a:p>
          <a:p>
            <a:pPr marL="0">
              <a:lnSpc>
                <a:spcPct val="170000"/>
              </a:lnSpc>
              <a:buNone/>
            </a:pPr>
            <a:r>
              <a:rPr lang="ca-ES" sz="1600" dirty="0" smtClean="0"/>
              <a:t>En segon lloc, als professors de cicles de fred i calor, en especial a </a:t>
            </a:r>
            <a:r>
              <a:rPr lang="ca-ES" sz="1600" dirty="0" err="1" smtClean="0"/>
              <a:t>l’Ambròs</a:t>
            </a:r>
            <a:r>
              <a:rPr lang="ca-ES" sz="1600" dirty="0" smtClean="0"/>
              <a:t> Palau, que m’han ensenyat l’aula d’energies i que, en part gràcies a ells, l’aula d’energies renovables és una realitat.</a:t>
            </a:r>
            <a:endParaRPr lang="es-ES" sz="1600" dirty="0" smtClean="0"/>
          </a:p>
          <a:p>
            <a:pPr marL="0">
              <a:lnSpc>
                <a:spcPct val="170000"/>
              </a:lnSpc>
              <a:buNone/>
            </a:pPr>
            <a:r>
              <a:rPr lang="ca-ES" sz="1600" dirty="0" smtClean="0"/>
              <a:t>En tercer lloc, al Santiago </a:t>
            </a:r>
            <a:r>
              <a:rPr lang="ca-ES" sz="1600" dirty="0" err="1" smtClean="0"/>
              <a:t>Rodao</a:t>
            </a:r>
            <a:r>
              <a:rPr lang="ca-ES" sz="1600" dirty="0" smtClean="0"/>
              <a:t>, que m’ha ajudat realitzat un plànol de les instal·lacions tèrmica i elèctrica, per aquest treball.</a:t>
            </a:r>
            <a:endParaRPr lang="es-ES" sz="1600" dirty="0" smtClean="0"/>
          </a:p>
          <a:p>
            <a:pPr marL="0">
              <a:lnSpc>
                <a:spcPct val="170000"/>
              </a:lnSpc>
              <a:buNone/>
            </a:pPr>
            <a:r>
              <a:rPr lang="ca-ES" sz="1600" dirty="0" smtClean="0"/>
              <a:t>Per últim, al centre, per tenir aquesta aula i per la utilització de diferents objectes i productes del laboratori.</a:t>
            </a:r>
            <a:endParaRPr lang="es-E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LES ENERGIES RENOVABLES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110871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ca-ES" sz="2000" dirty="0" smtClean="0"/>
              <a:t>Les fonts d’energia són els recursos naturals dels quals es pot obtenir energia per produir calor, llum i potència.</a:t>
            </a:r>
            <a:endParaRPr lang="ca-ES" sz="1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087724" y="2852936"/>
          <a:ext cx="4968552" cy="3456384"/>
        </p:xfrm>
        <a:graphic>
          <a:graphicData uri="http://schemas.openxmlformats.org/drawingml/2006/table">
            <a:tbl>
              <a:tblPr/>
              <a:tblGrid>
                <a:gridCol w="1242138"/>
                <a:gridCol w="1242138"/>
                <a:gridCol w="1242138"/>
                <a:gridCol w="1242138"/>
              </a:tblGrid>
              <a:tr h="216446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ca-ES" sz="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FONTS D’ENERGIA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8" marR="433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RENOVABLES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8" marR="433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NO CONTAMINANTS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8" marR="433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Energia </a:t>
                      </a:r>
                      <a:r>
                        <a:rPr lang="ca-ES" sz="700" dirty="0" smtClean="0">
                          <a:latin typeface="Calibri"/>
                          <a:ea typeface="Calibri"/>
                          <a:cs typeface="Calibri"/>
                        </a:rPr>
                        <a:t>solar</a:t>
                      </a:r>
                      <a:endParaRPr lang="es-ES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700" dirty="0" smtClean="0">
                          <a:latin typeface="Calibri"/>
                          <a:ea typeface="Calibri"/>
                          <a:cs typeface="Calibri"/>
                        </a:rPr>
                        <a:t>Energia </a:t>
                      </a: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eòlica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Energia hidràulica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Energia geotèrmica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Energia mareomotriu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Energia </a:t>
                      </a:r>
                      <a:r>
                        <a:rPr lang="ca-ES" sz="700" dirty="0" err="1">
                          <a:latin typeface="Calibri"/>
                          <a:ea typeface="Calibri"/>
                          <a:cs typeface="Calibri"/>
                        </a:rPr>
                        <a:t>onamotriu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Energia blava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585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ca-ES" sz="700">
                          <a:latin typeface="Calibri"/>
                          <a:ea typeface="Calibri"/>
                          <a:cs typeface="Calibri"/>
                        </a:rPr>
                        <a:t>CONTAMINANTS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8" marR="433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700" dirty="0" smtClean="0">
                          <a:latin typeface="Calibri"/>
                          <a:ea typeface="Calibri"/>
                          <a:cs typeface="Calibri"/>
                        </a:rPr>
                        <a:t>Biomassa</a:t>
                      </a:r>
                      <a:endParaRPr lang="es-ES" sz="7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700" dirty="0" smtClean="0">
                          <a:latin typeface="Calibri"/>
                          <a:ea typeface="Calibri"/>
                          <a:cs typeface="Calibri"/>
                        </a:rPr>
                        <a:t>Residus </a:t>
                      </a: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sòlids urbans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8" marR="433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33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ca-ES" sz="700">
                          <a:latin typeface="Calibri"/>
                          <a:ea typeface="Calibri"/>
                          <a:cs typeface="Calibri"/>
                        </a:rPr>
                        <a:t>NO RENOVABLES</a:t>
                      </a:r>
                      <a:endParaRPr lang="es-E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8" marR="433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Combustibles fòssils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a-ES" sz="700" dirty="0">
                          <a:latin typeface="Calibri"/>
                          <a:ea typeface="Calibri"/>
                          <a:cs typeface="Calibri"/>
                        </a:rPr>
                        <a:t>Combustibles nuclears</a:t>
                      </a:r>
                      <a:endParaRPr lang="es-E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88" marR="433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SOL COM A FONT D’ENERGIA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5" name="4 Imagen" descr="Radiació solar.png"/>
          <p:cNvPicPr>
            <a:picLocks noChangeAspect="1"/>
          </p:cNvPicPr>
          <p:nvPr/>
        </p:nvPicPr>
        <p:blipFill>
          <a:blip r:embed="rId2" cstate="print"/>
          <a:srcRect l="1477" t="1890" r="321" b="1742"/>
          <a:stretch>
            <a:fillRect/>
          </a:stretch>
        </p:blipFill>
        <p:spPr>
          <a:xfrm>
            <a:off x="1511660" y="1988840"/>
            <a:ext cx="6120680" cy="3672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SOL COM A FONT D’ENERGIA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4" name="3 Imagen" descr="http://www.geni.org/globalenergy/library/renewable-energy-resources/europe/Solar/europe_files/1-1-1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545" y="1497190"/>
            <a:ext cx="5652911" cy="459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ENERGIA SOLAR TÈRMICA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4" name="3 Imagen" descr="http://upload.wikimedia.org/wikipedia/commons/1/15/LS3_solar_collector_assembly_at_Kramer_Junction.JPG"/>
          <p:cNvPicPr>
            <a:picLocks noChangeAspect="1"/>
          </p:cNvPicPr>
          <p:nvPr/>
        </p:nvPicPr>
        <p:blipFill>
          <a:blip r:embed="rId2" cstate="print"/>
          <a:srcRect t="2290" b="7379"/>
          <a:stretch>
            <a:fillRect/>
          </a:stretch>
        </p:blipFill>
        <p:spPr bwMode="auto">
          <a:xfrm>
            <a:off x="67899" y="3969360"/>
            <a:ext cx="443209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upload.wikimedia.org/wikipedia/commons/e/eb/PS10_solar_power_tow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479" y="3969360"/>
            <a:ext cx="4445017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IMG_05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2" y="1161048"/>
            <a:ext cx="4796048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/>
          <a:srcRect l="26628" t="17088" r="29504" b="29131"/>
          <a:stretch>
            <a:fillRect/>
          </a:stretch>
        </p:blipFill>
        <p:spPr bwMode="auto">
          <a:xfrm>
            <a:off x="2592000" y="1368775"/>
            <a:ext cx="3960000" cy="2636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ENERGIA SOLAR TÈRMICA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5" name="4 Imagen" descr="http://www.cd3wd.com/cd3wd_40/vita/solrdry/GIF/28P08B.GIF"/>
          <p:cNvPicPr>
            <a:picLocks noChangeAspect="1"/>
          </p:cNvPicPr>
          <p:nvPr/>
        </p:nvPicPr>
        <p:blipFill>
          <a:blip r:embed="rId3" cstate="print"/>
          <a:srcRect b="17161"/>
          <a:stretch>
            <a:fillRect/>
          </a:stretch>
        </p:blipFill>
        <p:spPr bwMode="auto">
          <a:xfrm>
            <a:off x="2592000" y="4236457"/>
            <a:ext cx="3960000" cy="2216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ENERGIA SOLAR TÈRMICA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www.calefaccionsolar.com/fotos/paneles-calefaccion-sol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17662"/>
            <a:ext cx="502920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735</TotalTime>
  <Words>1562</Words>
  <Application>Microsoft Office PowerPoint</Application>
  <PresentationFormat>Presentación en pantalla (4:3)</PresentationFormat>
  <Paragraphs>161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LES ENERGIES RENOVABLES: SOLAR TÈRMICA, SOLAR FOTOVOLTAICA I EÒLICA</vt:lpstr>
      <vt:lpstr>OBJECTIUS</vt:lpstr>
      <vt:lpstr>METODOLOGIA</vt:lpstr>
      <vt:lpstr>LES ENERGIES RENOVABLES</vt:lpstr>
      <vt:lpstr>SOL COM A FONT D’ENERGIA</vt:lpstr>
      <vt:lpstr>SOL COM A FONT D’ENERGIA</vt:lpstr>
      <vt:lpstr>ENERGIA SOLAR TÈRMICA</vt:lpstr>
      <vt:lpstr>ENERGIA SOLAR TÈRMICA</vt:lpstr>
      <vt:lpstr>ENERGIA SOLAR TÈRMICA</vt:lpstr>
      <vt:lpstr>ENERGIA SOLAR FOTOVOLTAICA</vt:lpstr>
      <vt:lpstr>ENERGIA SOLAR FOTOVOLTAICA</vt:lpstr>
      <vt:lpstr>ENERGIA EÒLICA</vt:lpstr>
      <vt:lpstr>AULA D’ENERGIES RENOVABLES</vt:lpstr>
      <vt:lpstr>AULA D’ENERGIES RENOVABLES</vt:lpstr>
      <vt:lpstr>AULA D’ENERGIES RENOVABLES</vt:lpstr>
      <vt:lpstr>AULA D’ENERGIES RENOVABLES</vt:lpstr>
      <vt:lpstr>Diapositiva 17</vt:lpstr>
      <vt:lpstr>Diapositiva 18</vt:lpstr>
      <vt:lpstr>DETERMINACIONS EXPERIMENTALS</vt:lpstr>
      <vt:lpstr>DETERMINACIÓ DE LA POTÈNCIA DE LA INSTAL·LACIÓ SOLAR TÈRMICA</vt:lpstr>
      <vt:lpstr>DETERMINACIÓ DEL RENDIMENT DE LA INSTAL·LACIÓ SOLAR TÈRMICA</vt:lpstr>
      <vt:lpstr>DETERMINACIÓ DE LA POTÈNCIA  I RENDIMENT DE LA INSTAL·LACIÓ SOLAR FOTOVOLTAICA</vt:lpstr>
      <vt:lpstr>DETERMINACIÓ DE LA INTENSITAT I CONSTANT SOLAR</vt:lpstr>
      <vt:lpstr>DETERMINACIÓ DE LA CALOR ESPECÍFICA DE L’ANTICONGELANT</vt:lpstr>
      <vt:lpstr>CONCLUSIONS</vt:lpstr>
      <vt:lpstr>CONCLUSIONS</vt:lpstr>
      <vt:lpstr>BIBLIOGRAFIA</vt:lpstr>
      <vt:lpstr>BIBLIOGRAFIA</vt:lpstr>
      <vt:lpstr>BIBLIOGRAFIA</vt:lpstr>
      <vt:lpstr>BIBLIOGRAFIA</vt:lpstr>
      <vt:lpstr>AGRAÏMENTS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ENERGIES RENOVABLES: SOLAR TÈRMICA, SOLAR FOTOVOLTAICA I EÒLICA</dc:title>
  <dc:creator>Sergi</dc:creator>
  <cp:lastModifiedBy>Sergi</cp:lastModifiedBy>
  <cp:revision>44</cp:revision>
  <dcterms:created xsi:type="dcterms:W3CDTF">2012-01-21T09:50:52Z</dcterms:created>
  <dcterms:modified xsi:type="dcterms:W3CDTF">2012-01-23T15:27:36Z</dcterms:modified>
</cp:coreProperties>
</file>