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6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D0B"/>
    <a:srgbClr val="00FF00"/>
    <a:srgbClr val="FF5050"/>
    <a:srgbClr val="612355"/>
    <a:srgbClr val="00CC99"/>
    <a:srgbClr val="FF0000"/>
    <a:srgbClr val="009900"/>
    <a:srgbClr val="00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03" autoAdjust="0"/>
  </p:normalViewPr>
  <p:slideViewPr>
    <p:cSldViewPr>
      <p:cViewPr>
        <p:scale>
          <a:sx n="75" d="100"/>
          <a:sy n="75" d="100"/>
        </p:scale>
        <p:origin x="-242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ABC1-7113-46F0-9D3B-55D926F24DF1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BA64-7562-4236-8E69-24FD0DA31C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54FB-D7EB-4B98-BAB4-ADD09D656B1D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5C37-57B2-491B-8B58-9DBD0776A7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E0B1-E8DA-4051-902B-E88343A1F71B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90EA-9827-415A-91EB-D3FB9A375C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02FA-8C19-4CC6-B03B-F9A12DC09DC9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6FA8-7F6B-4793-AF85-38AFBC6864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296B-E771-461D-9330-55137A83F203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FF9C-376F-474E-BA00-7D3FA0395B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DC69-AE8C-4C8E-A652-E206A26B2EB6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F852-33E1-4858-9083-9D84ED2C11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38FB-4CCE-445D-9447-B98B51E42791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2A5C-1285-4158-838D-BEDDB28E37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BB14-D27A-4101-BDA0-AB0E4C343744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6DB6-16FE-4DFC-BDFB-E492B1C437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1099-D61E-47BB-B2E0-4A416BCABD57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2D56-E1BB-48DE-AE0F-9534750DBE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410B-C866-46FA-93DB-0A92C1BCF9FD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E658-00FD-4D22-9875-9129C3B19D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53B2-7010-4F5A-A65F-D1B3D47A7D3A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0B0D-59DF-47E3-814D-A61037A562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CF7DA-7379-4372-B98B-6376F088D579}" type="datetimeFigureOut">
              <a:rPr lang="it-IT"/>
              <a:pPr>
                <a:defRPr/>
              </a:pPr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E041A-B303-42DA-8838-F11997647F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143504" y="500042"/>
            <a:ext cx="1071570" cy="3857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</a:t>
            </a:r>
          </a:p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A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</a:t>
            </a:r>
          </a:p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A</a:t>
            </a:r>
            <a:endParaRPr lang="it-IT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pic>
        <p:nvPicPr>
          <p:cNvPr id="4098" name="Picture 2" descr="http://a8.sphotos.ak.fbcdn.net/hphotos-ak-ash4/317139_2307315054926_1610790254_2349893_11756849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681673" cy="2143140"/>
          </a:xfrm>
          <a:prstGeom prst="rect">
            <a:avLst/>
          </a:prstGeom>
          <a:noFill/>
        </p:spPr>
      </p:pic>
      <p:pic>
        <p:nvPicPr>
          <p:cNvPr id="4100" name="Picture 4" descr="http://a6.sphotos.ak.fbcdn.net/hphotos-ak-ash4/309401_2297739215536_1610790254_2342023_6085613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050"/>
            <a:ext cx="2667019" cy="2000264"/>
          </a:xfrm>
          <a:prstGeom prst="rect">
            <a:avLst/>
          </a:prstGeom>
          <a:noFill/>
        </p:spPr>
      </p:pic>
      <p:pic>
        <p:nvPicPr>
          <p:cNvPr id="4102" name="Picture 6" descr="http://a1.sphotos.ak.fbcdn.net/hphotos-ak-ash4/310613_2491022082873_1472378258_32844736_117278658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2667018" cy="2000264"/>
          </a:xfrm>
          <a:prstGeom prst="rect">
            <a:avLst/>
          </a:prstGeom>
          <a:noFill/>
        </p:spPr>
      </p:pic>
      <p:pic>
        <p:nvPicPr>
          <p:cNvPr id="4104" name="Picture 8" descr="http://a3.sphotos.ak.fbcdn.net/hphotos-ak-ash4/313146_2491046483483_1472378258_32844827_95048401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214818"/>
            <a:ext cx="2762269" cy="2071702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7500958" y="500042"/>
            <a:ext cx="107157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G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</a:t>
            </a:r>
          </a:p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A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</a:t>
            </a:r>
          </a:p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N</a:t>
            </a:r>
          </a:p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215074" y="1500174"/>
            <a:ext cx="107157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G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</a:t>
            </a:r>
          </a:p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L</a:t>
            </a:r>
          </a:p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A</a:t>
            </a:r>
            <a:endParaRPr lang="it-IT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980728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MIDDLE SCHOOL</a:t>
            </a:r>
          </a:p>
          <a:p>
            <a:pPr algn="ctr"/>
            <a:endParaRPr lang="en-US" sz="4400" dirty="0" smtClean="0">
              <a:latin typeface="Arial Rounded MT Bold" pitchFamily="34" charset="0"/>
            </a:endParaRPr>
          </a:p>
          <a:p>
            <a:pPr algn="ctr"/>
            <a:endParaRPr lang="en-US" dirty="0" smtClean="0">
              <a:latin typeface="Arial Rounded MT Bold" pitchFamily="34" charset="0"/>
            </a:endParaRPr>
          </a:p>
          <a:p>
            <a:pPr algn="ctr"/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From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11 to 13 </a:t>
            </a:r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years </a:t>
            </a:r>
            <a:r>
              <a:rPr lang="en-US" sz="3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students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attend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the secondary school for a period of 3 years. to be accepted for high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school you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must pass an exam both oral and written.</a:t>
            </a:r>
            <a:b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endParaRPr lang="it-IT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03648" y="692696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Arial Rounded MT Bold" pitchFamily="34" charset="0"/>
              </a:rPr>
              <a:t>HIGH SCHOOL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pPr algn="ctr"/>
            <a:r>
              <a:rPr lang="en-US" sz="2800" dirty="0" smtClean="0">
                <a:solidFill>
                  <a:srgbClr val="D5FD0B"/>
                </a:solidFill>
                <a:latin typeface="Arial Rounded MT Bold" pitchFamily="34" charset="0"/>
              </a:rPr>
              <a:t>From </a:t>
            </a:r>
            <a:r>
              <a:rPr lang="en-US" sz="2800" dirty="0">
                <a:solidFill>
                  <a:srgbClr val="D5FD0B"/>
                </a:solidFill>
                <a:latin typeface="Arial Rounded MT Bold" pitchFamily="34" charset="0"/>
              </a:rPr>
              <a:t>13 to 18 years attend high school, for a period of 5 years. In Italy you can choose between different schools: high schools, art school, vocational school ..</a:t>
            </a:r>
          </a:p>
          <a:p>
            <a:pPr algn="ctr"/>
            <a:r>
              <a:rPr lang="en-US" sz="2800" dirty="0" smtClean="0">
                <a:solidFill>
                  <a:srgbClr val="D5FD0B"/>
                </a:solidFill>
                <a:latin typeface="Arial Rounded MT Bold" pitchFamily="34" charset="0"/>
              </a:rPr>
              <a:t>At </a:t>
            </a:r>
            <a:r>
              <a:rPr lang="en-US" sz="2800" dirty="0">
                <a:solidFill>
                  <a:srgbClr val="D5FD0B"/>
                </a:solidFill>
                <a:latin typeface="Arial Rounded MT Bold" pitchFamily="34" charset="0"/>
              </a:rPr>
              <a:t>the end of 5 years </a:t>
            </a:r>
            <a:r>
              <a:rPr lang="en-US" sz="2800" dirty="0" smtClean="0">
                <a:solidFill>
                  <a:srgbClr val="D5FD0B"/>
                </a:solidFill>
                <a:latin typeface="Arial Rounded MT Bold" pitchFamily="34" charset="0"/>
              </a:rPr>
              <a:t>are</a:t>
            </a:r>
            <a:r>
              <a:rPr lang="en-US" sz="2800" dirty="0" smtClean="0">
                <a:solidFill>
                  <a:srgbClr val="D5FD0B"/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rgbClr val="D5FD0B"/>
                </a:solidFill>
                <a:latin typeface="Arial Rounded MT Bold" pitchFamily="34" charset="0"/>
              </a:rPr>
              <a:t>final exams.</a:t>
            </a:r>
            <a:br>
              <a:rPr lang="en-US" sz="2800" dirty="0">
                <a:solidFill>
                  <a:srgbClr val="D5FD0B"/>
                </a:solidFill>
                <a:latin typeface="Arial Rounded MT Bold" pitchFamily="34" charset="0"/>
              </a:rPr>
            </a:br>
            <a:r>
              <a:rPr lang="en-US" sz="2800" dirty="0">
                <a:solidFill>
                  <a:srgbClr val="D5FD0B"/>
                </a:solidFill>
                <a:latin typeface="Arial Rounded MT Bold" pitchFamily="34" charset="0"/>
              </a:rPr>
              <a:t>After the </a:t>
            </a:r>
            <a:r>
              <a:rPr lang="en-US" sz="2800" dirty="0" smtClean="0">
                <a:solidFill>
                  <a:srgbClr val="D5FD0B"/>
                </a:solidFill>
                <a:latin typeface="Arial Rounded MT Bold" pitchFamily="34" charset="0"/>
              </a:rPr>
              <a:t>exams  you can </a:t>
            </a:r>
            <a:r>
              <a:rPr lang="en-US" sz="2800" dirty="0">
                <a:solidFill>
                  <a:srgbClr val="D5FD0B"/>
                </a:solidFill>
                <a:latin typeface="Arial Rounded MT Bold" pitchFamily="34" charset="0"/>
              </a:rPr>
              <a:t>choose to continue </a:t>
            </a:r>
            <a:r>
              <a:rPr lang="en-US" sz="2800" dirty="0" smtClean="0">
                <a:solidFill>
                  <a:srgbClr val="D5FD0B"/>
                </a:solidFill>
                <a:latin typeface="Arial Rounded MT Bold" pitchFamily="34" charset="0"/>
              </a:rPr>
              <a:t> studying </a:t>
            </a:r>
            <a:r>
              <a:rPr lang="en-US" sz="2800" dirty="0">
                <a:solidFill>
                  <a:srgbClr val="D5FD0B"/>
                </a:solidFill>
                <a:latin typeface="Arial Rounded MT Bold" pitchFamily="34" charset="0"/>
              </a:rPr>
              <a:t>or work</a:t>
            </a:r>
            <a:r>
              <a:rPr lang="en-US" sz="2800" dirty="0" smtClean="0">
                <a:solidFill>
                  <a:srgbClr val="D5FD0B"/>
                </a:solidFill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598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http://a8.sphotos.ak.fbcdn.net/hphotos-ak-ash4/297617_2293406467220_1610790254_2337530_1317187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290"/>
            <a:ext cx="335758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85720" y="357166"/>
            <a:ext cx="25717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Rounded MT Bold" pitchFamily="34" charset="0"/>
              </a:rPr>
              <a:t>Hi</a:t>
            </a:r>
            <a:r>
              <a:rPr lang="it-IT" sz="2000" dirty="0" smtClean="0">
                <a:latin typeface="Arial Rounded MT Bold" pitchFamily="34" charset="0"/>
              </a:rPr>
              <a:t>! </a:t>
            </a:r>
            <a:r>
              <a:rPr lang="it-IT" sz="2000" dirty="0" err="1" smtClean="0">
                <a:latin typeface="Arial Rounded MT Bold" pitchFamily="34" charset="0"/>
              </a:rPr>
              <a:t>My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name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is</a:t>
            </a:r>
            <a:r>
              <a:rPr lang="it-IT" sz="2000" dirty="0" smtClean="0">
                <a:latin typeface="Arial Rounded MT Bold" pitchFamily="34" charset="0"/>
              </a:rPr>
              <a:t> Maria Giulia. I </a:t>
            </a:r>
            <a:r>
              <a:rPr lang="it-IT" sz="2000" dirty="0" err="1" smtClean="0">
                <a:latin typeface="Arial Rounded MT Bold" pitchFamily="34" charset="0"/>
              </a:rPr>
              <a:t>was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born</a:t>
            </a:r>
            <a:r>
              <a:rPr lang="it-IT" sz="2000" dirty="0" smtClean="0">
                <a:latin typeface="Arial Rounded MT Bold" pitchFamily="34" charset="0"/>
              </a:rPr>
              <a:t> in </a:t>
            </a:r>
            <a:r>
              <a:rPr lang="it-IT" sz="2000" dirty="0" err="1" smtClean="0">
                <a:latin typeface="Arial Rounded MT Bold" pitchFamily="34" charset="0"/>
              </a:rPr>
              <a:t>Rome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but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now</a:t>
            </a:r>
            <a:r>
              <a:rPr lang="it-IT" sz="2000" dirty="0" smtClean="0">
                <a:latin typeface="Arial Rounded MT Bold" pitchFamily="34" charset="0"/>
              </a:rPr>
              <a:t> I live in Fano a </a:t>
            </a:r>
            <a:r>
              <a:rPr lang="it-IT" sz="2000" dirty="0" err="1" smtClean="0">
                <a:latin typeface="Arial Rounded MT Bold" pitchFamily="34" charset="0"/>
              </a:rPr>
              <a:t>town</a:t>
            </a:r>
            <a:r>
              <a:rPr lang="it-IT" sz="2000" dirty="0" smtClean="0">
                <a:latin typeface="Arial Rounded MT Bold" pitchFamily="34" charset="0"/>
              </a:rPr>
              <a:t> on the </a:t>
            </a:r>
            <a:r>
              <a:rPr lang="it-IT" sz="2000" dirty="0" err="1" smtClean="0">
                <a:latin typeface="Arial Rounded MT Bold" pitchFamily="34" charset="0"/>
              </a:rPr>
              <a:t>Adriatic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Coast</a:t>
            </a:r>
            <a:r>
              <a:rPr lang="it-IT" sz="2000" dirty="0" smtClean="0">
                <a:latin typeface="Arial Rounded MT Bold" pitchFamily="34" charset="0"/>
              </a:rPr>
              <a:t>. I’m 19 </a:t>
            </a:r>
            <a:r>
              <a:rPr lang="it-IT" sz="2000" dirty="0" err="1" smtClean="0">
                <a:latin typeface="Arial Rounded MT Bold" pitchFamily="34" charset="0"/>
              </a:rPr>
              <a:t>years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old</a:t>
            </a:r>
            <a:r>
              <a:rPr lang="it-IT" sz="2000" dirty="0" smtClean="0">
                <a:latin typeface="Arial Rounded MT Bold" pitchFamily="34" charset="0"/>
              </a:rPr>
              <a:t>. I </a:t>
            </a:r>
            <a:r>
              <a:rPr lang="it-IT" sz="2000" dirty="0" err="1" smtClean="0">
                <a:latin typeface="Arial Rounded MT Bold" pitchFamily="34" charset="0"/>
              </a:rPr>
              <a:t>attend</a:t>
            </a:r>
            <a:r>
              <a:rPr lang="it-IT" sz="2000" dirty="0" smtClean="0">
                <a:latin typeface="Arial Rounded MT Bold" pitchFamily="34" charset="0"/>
              </a:rPr>
              <a:t> the last </a:t>
            </a:r>
            <a:r>
              <a:rPr lang="it-IT" sz="2000" dirty="0" err="1" smtClean="0">
                <a:latin typeface="Arial Rounded MT Bold" pitchFamily="34" charset="0"/>
              </a:rPr>
              <a:t>year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of</a:t>
            </a:r>
            <a:r>
              <a:rPr lang="it-IT" sz="2000" dirty="0" smtClean="0">
                <a:latin typeface="Arial Rounded MT Bold" pitchFamily="34" charset="0"/>
              </a:rPr>
              <a:t> high </a:t>
            </a:r>
            <a:r>
              <a:rPr lang="it-IT" sz="2000" dirty="0" err="1" smtClean="0">
                <a:latin typeface="Arial Rounded MT Bold" pitchFamily="34" charset="0"/>
              </a:rPr>
              <a:t>school</a:t>
            </a:r>
            <a:r>
              <a:rPr lang="it-IT" sz="2000" dirty="0" smtClean="0">
                <a:latin typeface="Arial Rounded MT Bold" pitchFamily="34" charset="0"/>
              </a:rPr>
              <a:t>.</a:t>
            </a:r>
          </a:p>
          <a:p>
            <a:pPr algn="ctr"/>
            <a:r>
              <a:rPr lang="it-IT" sz="2000" dirty="0" smtClean="0">
                <a:latin typeface="Arial Rounded MT Bold" pitchFamily="34" charset="0"/>
              </a:rPr>
              <a:t>I’m a </a:t>
            </a:r>
            <a:r>
              <a:rPr lang="it-IT" sz="2000" dirty="0" err="1" smtClean="0">
                <a:latin typeface="Arial Rounded MT Bold" pitchFamily="34" charset="0"/>
              </a:rPr>
              <a:t>cheerful</a:t>
            </a:r>
            <a:r>
              <a:rPr lang="it-IT" sz="2000" dirty="0" smtClean="0">
                <a:latin typeface="Arial Rounded MT Bold" pitchFamily="34" charset="0"/>
              </a:rPr>
              <a:t> girl. I </a:t>
            </a:r>
            <a:r>
              <a:rPr lang="it-IT" sz="2000" dirty="0" err="1" smtClean="0">
                <a:latin typeface="Arial Rounded MT Bold" pitchFamily="34" charset="0"/>
              </a:rPr>
              <a:t>like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making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new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friends</a:t>
            </a:r>
            <a:r>
              <a:rPr lang="it-IT" sz="2000" dirty="0" smtClean="0">
                <a:latin typeface="Arial Rounded MT Bold" pitchFamily="34" charset="0"/>
              </a:rPr>
              <a:t> and I’m </a:t>
            </a:r>
            <a:r>
              <a:rPr lang="it-IT" sz="2000" dirty="0" err="1" smtClean="0">
                <a:latin typeface="Arial Rounded MT Bold" pitchFamily="34" charset="0"/>
              </a:rPr>
              <a:t>comfortable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with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all</a:t>
            </a:r>
            <a:r>
              <a:rPr lang="it-IT" sz="2000" dirty="0" smtClean="0">
                <a:latin typeface="Arial Rounded MT Bold" pitchFamily="34" charset="0"/>
              </a:rPr>
              <a:t>!</a:t>
            </a:r>
          </a:p>
          <a:p>
            <a:pPr algn="ctr"/>
            <a:r>
              <a:rPr lang="it-IT" sz="2000" dirty="0" smtClean="0">
                <a:latin typeface="Arial Rounded MT Bold" pitchFamily="34" charset="0"/>
              </a:rPr>
              <a:t>I </a:t>
            </a:r>
            <a:r>
              <a:rPr lang="it-IT" sz="2000" dirty="0" err="1" smtClean="0">
                <a:latin typeface="Arial Rounded MT Bold" pitchFamily="34" charset="0"/>
              </a:rPr>
              <a:t>am</a:t>
            </a:r>
            <a:r>
              <a:rPr lang="it-IT" sz="2000" dirty="0" smtClean="0">
                <a:latin typeface="Arial Rounded MT Bold" pitchFamily="34" charset="0"/>
              </a:rPr>
              <a:t> open </a:t>
            </a:r>
            <a:r>
              <a:rPr lang="it-IT" sz="2000" dirty="0" err="1" smtClean="0">
                <a:latin typeface="Arial Rounded MT Bold" pitchFamily="34" charset="0"/>
              </a:rPr>
              <a:t>to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new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experiences</a:t>
            </a:r>
            <a:r>
              <a:rPr lang="it-IT" sz="2000" dirty="0" smtClean="0">
                <a:latin typeface="Arial Rounded MT Bold" pitchFamily="34" charset="0"/>
              </a:rPr>
              <a:t> and I </a:t>
            </a:r>
            <a:r>
              <a:rPr lang="it-IT" sz="2000" dirty="0" err="1" smtClean="0">
                <a:latin typeface="Arial Rounded MT Bold" pitchFamily="34" charset="0"/>
              </a:rPr>
              <a:t>think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that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this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is</a:t>
            </a:r>
            <a:r>
              <a:rPr lang="it-IT" sz="2000" dirty="0" smtClean="0">
                <a:latin typeface="Arial Rounded MT Bold" pitchFamily="34" charset="0"/>
              </a:rPr>
              <a:t> a </a:t>
            </a:r>
            <a:r>
              <a:rPr lang="it-IT" sz="2000" dirty="0" err="1" smtClean="0">
                <a:latin typeface="Arial Rounded MT Bold" pitchFamily="34" charset="0"/>
              </a:rPr>
              <a:t>good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opportunity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to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get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involved</a:t>
            </a:r>
            <a:r>
              <a:rPr lang="it-IT" sz="2000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29388" y="642918"/>
            <a:ext cx="2214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Rounded MT Bold" pitchFamily="34" charset="0"/>
              </a:rPr>
              <a:t>In </a:t>
            </a:r>
            <a:r>
              <a:rPr lang="it-IT" sz="2000" dirty="0" err="1" smtClean="0">
                <a:latin typeface="Arial Rounded MT Bold" pitchFamily="34" charset="0"/>
              </a:rPr>
              <a:t>my</a:t>
            </a:r>
            <a:r>
              <a:rPr lang="it-IT" sz="2000" dirty="0" smtClean="0">
                <a:latin typeface="Arial Rounded MT Bold" pitchFamily="34" charset="0"/>
              </a:rPr>
              <a:t> family </a:t>
            </a:r>
            <a:r>
              <a:rPr lang="it-IT" sz="2000" dirty="0" err="1" smtClean="0">
                <a:latin typeface="Arial Rounded MT Bold" pitchFamily="34" charset="0"/>
              </a:rPr>
              <a:t>there</a:t>
            </a:r>
            <a:r>
              <a:rPr lang="it-IT" sz="2000" dirty="0" smtClean="0">
                <a:latin typeface="Arial Rounded MT Bold" pitchFamily="34" charset="0"/>
              </a:rPr>
              <a:t> are </a:t>
            </a:r>
            <a:r>
              <a:rPr lang="it-IT" sz="2000" dirty="0" err="1" smtClean="0">
                <a:latin typeface="Arial Rounded MT Bold" pitchFamily="34" charset="0"/>
              </a:rPr>
              <a:t>three</a:t>
            </a:r>
            <a:r>
              <a:rPr lang="it-IT" sz="2000" dirty="0" smtClean="0">
                <a:latin typeface="Arial Rounded MT Bold" pitchFamily="34" charset="0"/>
              </a:rPr>
              <a:t> people: </a:t>
            </a:r>
            <a:r>
              <a:rPr lang="it-IT" sz="2000" dirty="0" err="1" smtClean="0">
                <a:latin typeface="Arial Rounded MT Bold" pitchFamily="34" charset="0"/>
              </a:rPr>
              <a:t>my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mother</a:t>
            </a:r>
            <a:r>
              <a:rPr lang="it-IT" sz="2000" dirty="0" smtClean="0">
                <a:latin typeface="Arial Rounded MT Bold" pitchFamily="34" charset="0"/>
              </a:rPr>
              <a:t> Annalisa, </a:t>
            </a:r>
            <a:r>
              <a:rPr lang="it-IT" sz="2000" dirty="0" err="1" smtClean="0">
                <a:latin typeface="Arial Rounded MT Bold" pitchFamily="34" charset="0"/>
              </a:rPr>
              <a:t>my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brother</a:t>
            </a:r>
            <a:r>
              <a:rPr lang="it-IT" sz="2000" dirty="0" smtClean="0">
                <a:latin typeface="Arial Rounded MT Bold" pitchFamily="34" charset="0"/>
              </a:rPr>
              <a:t> Andrea and I.</a:t>
            </a:r>
          </a:p>
          <a:p>
            <a:pPr algn="ctr"/>
            <a:r>
              <a:rPr lang="it-IT" sz="2000" dirty="0" err="1" smtClean="0">
                <a:latin typeface="Arial Rounded MT Bold" pitchFamily="34" charset="0"/>
              </a:rPr>
              <a:t>We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haven</a:t>
            </a:r>
            <a:r>
              <a:rPr lang="it-IT" sz="2000" dirty="0" smtClean="0">
                <a:latin typeface="Arial Rounded MT Bold" pitchFamily="34" charset="0"/>
              </a:rPr>
              <a:t>’t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got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any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animals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because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my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mother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doesn</a:t>
            </a:r>
            <a:r>
              <a:rPr lang="it-IT" sz="2000" dirty="0" smtClean="0">
                <a:latin typeface="Arial Rounded MT Bold" pitchFamily="34" charset="0"/>
              </a:rPr>
              <a:t>’t </a:t>
            </a:r>
            <a:r>
              <a:rPr lang="it-IT" sz="2000" dirty="0" err="1" smtClean="0">
                <a:latin typeface="Arial Rounded MT Bold" pitchFamily="34" charset="0"/>
              </a:rPr>
              <a:t>like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them</a:t>
            </a:r>
            <a:r>
              <a:rPr lang="it-IT" sz="2000" dirty="0" smtClean="0">
                <a:latin typeface="Arial Rounded MT Bold" pitchFamily="34" charset="0"/>
              </a:rPr>
              <a:t>!</a:t>
            </a:r>
          </a:p>
          <a:p>
            <a:pPr algn="ctr"/>
            <a:r>
              <a:rPr lang="it-IT" sz="2000" dirty="0" smtClean="0">
                <a:latin typeface="Arial Rounded MT Bold" pitchFamily="34" charset="0"/>
              </a:rPr>
              <a:t>In </a:t>
            </a:r>
            <a:r>
              <a:rPr lang="it-IT" sz="2000" dirty="0" err="1" smtClean="0">
                <a:latin typeface="Arial Rounded MT Bold" pitchFamily="34" charset="0"/>
              </a:rPr>
              <a:t>my</a:t>
            </a:r>
            <a:r>
              <a:rPr lang="it-IT" sz="2000" dirty="0" smtClean="0">
                <a:latin typeface="Arial Rounded MT Bold" pitchFamily="34" charset="0"/>
              </a:rPr>
              <a:t> free </a:t>
            </a:r>
            <a:r>
              <a:rPr lang="it-IT" sz="2000" dirty="0" err="1" smtClean="0">
                <a:latin typeface="Arial Rounded MT Bold" pitchFamily="34" charset="0"/>
              </a:rPr>
              <a:t>time</a:t>
            </a:r>
            <a:r>
              <a:rPr lang="it-IT" sz="2000" dirty="0" smtClean="0">
                <a:latin typeface="Arial Rounded MT Bold" pitchFamily="34" charset="0"/>
              </a:rPr>
              <a:t> I </a:t>
            </a:r>
            <a:r>
              <a:rPr lang="it-IT" sz="2000" dirty="0" err="1" smtClean="0">
                <a:latin typeface="Arial Rounded MT Bold" pitchFamily="34" charset="0"/>
              </a:rPr>
              <a:t>like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going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>out </a:t>
            </a:r>
            <a:r>
              <a:rPr lang="it-IT" sz="2000" dirty="0" err="1" smtClean="0">
                <a:latin typeface="Arial Rounded MT Bold" pitchFamily="34" charset="0"/>
              </a:rPr>
              <a:t>with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my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friends</a:t>
            </a:r>
            <a:r>
              <a:rPr lang="it-IT" sz="2000" dirty="0" smtClean="0">
                <a:latin typeface="Arial Rounded MT Bold" pitchFamily="34" charset="0"/>
              </a:rPr>
              <a:t>, </a:t>
            </a:r>
            <a:r>
              <a:rPr lang="it-IT" sz="2000" dirty="0" err="1" smtClean="0">
                <a:latin typeface="Arial Rounded MT Bold" pitchFamily="34" charset="0"/>
              </a:rPr>
              <a:t>listening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to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err="1" smtClean="0">
                <a:latin typeface="Arial Rounded MT Bold" pitchFamily="34" charset="0"/>
              </a:rPr>
              <a:t>music</a:t>
            </a:r>
            <a:r>
              <a:rPr lang="it-IT" sz="2000" dirty="0" smtClean="0">
                <a:latin typeface="Arial Rounded MT Bold" pitchFamily="34" charset="0"/>
              </a:rPr>
              <a:t> and </a:t>
            </a:r>
            <a:r>
              <a:rPr lang="it-IT" sz="2000" dirty="0" err="1" smtClean="0">
                <a:latin typeface="Arial Rounded MT Bold" pitchFamily="34" charset="0"/>
              </a:rPr>
              <a:t>reading</a:t>
            </a:r>
            <a:r>
              <a:rPr lang="it-IT" sz="2000" dirty="0" smtClean="0">
                <a:latin typeface="Arial Rounded MT Bold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en/5/52/Fano_Arco_di_Aug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436930" cy="2149643"/>
          </a:xfrm>
          <a:prstGeom prst="rect">
            <a:avLst/>
          </a:prstGeom>
          <a:noFill/>
        </p:spPr>
      </p:pic>
      <p:pic>
        <p:nvPicPr>
          <p:cNvPr id="17414" name="Picture 6" descr="http://www.pesaroeurbino.info/foto/pesaroeurbino/grad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357430"/>
            <a:ext cx="3365492" cy="2522802"/>
          </a:xfrm>
          <a:prstGeom prst="rect">
            <a:avLst/>
          </a:prstGeom>
          <a:noFill/>
        </p:spPr>
      </p:pic>
      <p:pic>
        <p:nvPicPr>
          <p:cNvPr id="17416" name="Picture 8" descr="http://static.panoramio.com/photos/original/7959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151178" cy="2362151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857224" y="78579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2">
                    <a:lumMod val="75000"/>
                  </a:schemeClr>
                </a:solidFill>
              </a:rPr>
              <a:t>MY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00100" y="2357430"/>
            <a:ext cx="1000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bg2">
                    <a:lumMod val="75000"/>
                  </a:schemeClr>
                </a:solidFill>
              </a:rPr>
              <a:t>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00034" y="2000240"/>
            <a:ext cx="8104216" cy="3795730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In the past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Fano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was a Roman possession and was known as '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Fanum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Fortunae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' the temple of fortune.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History has left us many testimonies of its life.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In the city you can find churches, monuments, fortresses, and you can also find a beautiful theater. to visit!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In the summer the town comes alive .. lying on the sea, the nights are filled with events, exhibitions and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markets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and even the warm climate encourages this!!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357422" y="1071546"/>
            <a:ext cx="4248226" cy="7597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73377"/>
              </a:avLst>
            </a:prstTxWarp>
          </a:bodyPr>
          <a:lstStyle/>
          <a:p>
            <a:pPr algn="ctr"/>
            <a:r>
              <a:rPr lang="it-IT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MY TOWN</a:t>
            </a:r>
            <a:endParaRPr lang="it-IT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592933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…my school is located in the heart of the city…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-q7rmz-1D8qk/TXIEy3Aa3_I/AAAAAAAAAAw/S4JQ9aYaBaI/palazz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6215106" cy="4195198"/>
          </a:xfrm>
          <a:prstGeom prst="rect">
            <a:avLst/>
          </a:prstGeom>
          <a:noFill/>
        </p:spPr>
      </p:pic>
      <p:pic>
        <p:nvPicPr>
          <p:cNvPr id="1030" name="Picture 6" descr="http://www.fanoinforma.it/file_articoli/2009/10/09175248_6475520162_v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00570"/>
            <a:ext cx="2786082" cy="2089562"/>
          </a:xfrm>
          <a:prstGeom prst="rect">
            <a:avLst/>
          </a:prstGeom>
          <a:noFill/>
        </p:spPr>
      </p:pic>
      <p:pic>
        <p:nvPicPr>
          <p:cNvPr id="8" name="Picture 6" descr="DSCN12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04"/>
            <a:ext cx="2592378" cy="1944284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928926" y="285728"/>
            <a:ext cx="163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..MY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214414" y="5500702"/>
            <a:ext cx="3752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1000">
              <a:srgbClr val="DCEBF5">
                <a:alpha val="37000"/>
              </a:srgb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10" y="714356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…my school is a vocational school.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It is divided into two branches: the economy, and graphics.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I chose economics and I am attending the last year. </a:t>
            </a:r>
            <a:r>
              <a:rPr lang="en-US" sz="2400" dirty="0" smtClean="0">
                <a:latin typeface="Arial Rounded MT Bold" pitchFamily="34" charset="0"/>
              </a:rPr>
              <a:t>I’m </a:t>
            </a:r>
            <a:r>
              <a:rPr lang="en-US" sz="2400" dirty="0" smtClean="0">
                <a:latin typeface="Arial Rounded MT Bold" pitchFamily="34" charset="0"/>
              </a:rPr>
              <a:t>waiting for the final exams.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after </a:t>
            </a:r>
            <a:r>
              <a:rPr lang="en-US" sz="2400" dirty="0" smtClean="0">
                <a:latin typeface="Arial Rounded MT Bold" pitchFamily="34" charset="0"/>
              </a:rPr>
              <a:t>graduation I </a:t>
            </a:r>
            <a:r>
              <a:rPr lang="en-US" sz="2400" dirty="0" smtClean="0">
                <a:latin typeface="Arial Rounded MT Bold" pitchFamily="34" charset="0"/>
              </a:rPr>
              <a:t>will choose whether to go to college or work.</a:t>
            </a:r>
            <a:endParaRPr lang="it-IT" sz="2400" dirty="0">
              <a:latin typeface="Arial Rounded MT Bold" pitchFamily="34" charset="0"/>
            </a:endParaRPr>
          </a:p>
        </p:txBody>
      </p:sp>
      <p:pic>
        <p:nvPicPr>
          <p:cNvPr id="18434" name="Picture 2" descr="http://www.frasiaforismi.com/wp-content/uploads/2010/12/Punti-Interroga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786190"/>
            <a:ext cx="2071702" cy="2169322"/>
          </a:xfrm>
          <a:prstGeom prst="rect">
            <a:avLst/>
          </a:prstGeom>
          <a:noFill/>
        </p:spPr>
      </p:pic>
      <p:pic>
        <p:nvPicPr>
          <p:cNvPr id="18436" name="Picture 4" descr="http://www.difossombrone.it/images/universita/toc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2079608" cy="2079608"/>
          </a:xfrm>
          <a:prstGeom prst="rect">
            <a:avLst/>
          </a:prstGeom>
          <a:noFill/>
        </p:spPr>
      </p:pic>
      <p:pic>
        <p:nvPicPr>
          <p:cNvPr id="18438" name="Picture 6" descr="http://3.bp.blogspot.com/-XRtQxNWNJRc/TcqYBzrwHkI/AAAAAAAAEZw/hG1zkJYUhgE/s1600/lavo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00504"/>
            <a:ext cx="2184265" cy="1643074"/>
          </a:xfrm>
          <a:prstGeom prst="rect">
            <a:avLst/>
          </a:prstGeom>
          <a:noFill/>
        </p:spPr>
      </p:pic>
      <p:sp>
        <p:nvSpPr>
          <p:cNvPr id="9" name="Freccia a sinistra 8"/>
          <p:cNvSpPr/>
          <p:nvPr/>
        </p:nvSpPr>
        <p:spPr>
          <a:xfrm>
            <a:off x="2500298" y="4643446"/>
            <a:ext cx="85725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643570" y="4643446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1000">
              <a:srgbClr val="9966FF"/>
            </a:gs>
            <a:gs pos="70000">
              <a:srgbClr val="CC99FF"/>
            </a:gs>
            <a:gs pos="79000">
              <a:srgbClr val="99CCFF"/>
            </a:gs>
            <a:gs pos="97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908720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latin typeface="Arial Rounded MT Bold" pitchFamily="34" charset="0"/>
              </a:rPr>
              <a:t>THE SCHOOL SYSTEM</a:t>
            </a:r>
            <a:endParaRPr lang="it-IT" sz="9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7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980728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itchFamily="34" charset="0"/>
              </a:rPr>
              <a:t>..THE ITALIAN </a:t>
            </a:r>
          </a:p>
          <a:p>
            <a:pPr algn="ctr"/>
            <a:endParaRPr lang="en-US" sz="6000" dirty="0">
              <a:latin typeface="Arial Rounded MT Bold" pitchFamily="34" charset="0"/>
            </a:endParaRPr>
          </a:p>
          <a:p>
            <a:pPr algn="ctr"/>
            <a:r>
              <a:rPr lang="en-US" sz="6000" dirty="0" smtClean="0">
                <a:latin typeface="Arial Rounded MT Bold" pitchFamily="34" charset="0"/>
              </a:rPr>
              <a:t>SCHOOL SYSTEM </a:t>
            </a:r>
          </a:p>
          <a:p>
            <a:pPr algn="ctr"/>
            <a:endParaRPr lang="en-US" sz="6000" dirty="0">
              <a:latin typeface="Arial Rounded MT Bold" pitchFamily="34" charset="0"/>
            </a:endParaRPr>
          </a:p>
          <a:p>
            <a:pPr algn="ctr"/>
            <a:r>
              <a:rPr lang="en-US" sz="6000" dirty="0" smtClean="0">
                <a:latin typeface="Arial Rounded MT Bold" pitchFamily="34" charset="0"/>
              </a:rPr>
              <a:t>WORKS LIKE THIS..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4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2355">
            <a:alpha val="7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0034" y="764704"/>
            <a:ext cx="721523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</a:b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 ELEMENTARY SCHOOL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Children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go to elementary school f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rom 6 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to 11 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years.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</a:br>
            <a:endParaRPr lang="en-US" sz="4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283</Words>
  <Application>Microsoft Office PowerPoint</Application>
  <PresentationFormat>Presentazione su schermo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A. OLIVETTI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15</dc:creator>
  <cp:lastModifiedBy>LolloMc</cp:lastModifiedBy>
  <cp:revision>33</cp:revision>
  <dcterms:created xsi:type="dcterms:W3CDTF">2011-10-06T08:58:48Z</dcterms:created>
  <dcterms:modified xsi:type="dcterms:W3CDTF">2011-10-20T13:59:00Z</dcterms:modified>
</cp:coreProperties>
</file>