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5" r:id="rId8"/>
    <p:sldId id="262" r:id="rId9"/>
    <p:sldId id="266" r:id="rId10"/>
    <p:sldId id="261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37" autoAdjust="0"/>
  </p:normalViewPr>
  <p:slideViewPr>
    <p:cSldViewPr>
      <p:cViewPr varScale="1">
        <p:scale>
          <a:sx n="47" d="100"/>
          <a:sy n="47" d="100"/>
        </p:scale>
        <p:origin x="-730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5040BE-CFFB-4C73-86CA-77558460DA2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117C0F-F29E-4A12-B769-10D62517D941}">
      <dgm:prSet phldrT="[Texto]"/>
      <dgm:spPr/>
      <dgm:t>
        <a:bodyPr/>
        <a:lstStyle/>
        <a:p>
          <a:r>
            <a:rPr lang="en-US" dirty="0" smtClean="0"/>
            <a:t>ECOFIN</a:t>
          </a:r>
          <a:endParaRPr lang="en-US" dirty="0"/>
        </a:p>
      </dgm:t>
    </dgm:pt>
    <dgm:pt modelId="{71AFB0BE-D855-4357-A72C-6D55C935A92B}" type="parTrans" cxnId="{ECD5BCE5-2A23-40F7-8875-9C62E1FFD4EB}">
      <dgm:prSet/>
      <dgm:spPr/>
      <dgm:t>
        <a:bodyPr/>
        <a:lstStyle/>
        <a:p>
          <a:endParaRPr lang="en-US" dirty="0"/>
        </a:p>
      </dgm:t>
    </dgm:pt>
    <dgm:pt modelId="{B43C4695-6243-4FBB-AC69-95E90CC8158C}" type="sibTrans" cxnId="{ECD5BCE5-2A23-40F7-8875-9C62E1FFD4EB}">
      <dgm:prSet/>
      <dgm:spPr/>
      <dgm:t>
        <a:bodyPr/>
        <a:lstStyle/>
        <a:p>
          <a:endParaRPr lang="en-US"/>
        </a:p>
      </dgm:t>
    </dgm:pt>
    <dgm:pt modelId="{4E6C8F0F-B202-448F-A3D5-08FF5C65990A}">
      <dgm:prSet phldrT="[Texto]"/>
      <dgm:spPr/>
      <dgm:t>
        <a:bodyPr/>
        <a:lstStyle/>
        <a:p>
          <a:r>
            <a:rPr lang="en-US" dirty="0" smtClean="0"/>
            <a:t>ESCB</a:t>
          </a:r>
          <a:endParaRPr lang="en-US" dirty="0"/>
        </a:p>
      </dgm:t>
    </dgm:pt>
    <dgm:pt modelId="{A8171A9D-A004-447E-AF41-E139F5724F8E}" type="parTrans" cxnId="{8AAFA772-6AF6-41D8-BE19-546697F8EDDA}">
      <dgm:prSet/>
      <dgm:spPr/>
      <dgm:t>
        <a:bodyPr/>
        <a:lstStyle/>
        <a:p>
          <a:endParaRPr lang="en-US" dirty="0"/>
        </a:p>
      </dgm:t>
    </dgm:pt>
    <dgm:pt modelId="{26FA6085-EDA7-4847-B6F5-4670591334B2}" type="sibTrans" cxnId="{8AAFA772-6AF6-41D8-BE19-546697F8EDDA}">
      <dgm:prSet/>
      <dgm:spPr/>
      <dgm:t>
        <a:bodyPr/>
        <a:lstStyle/>
        <a:p>
          <a:endParaRPr lang="en-US"/>
        </a:p>
      </dgm:t>
    </dgm:pt>
    <dgm:pt modelId="{B6A508BF-4A2A-4FB4-8E89-F962AA2DA5ED}">
      <dgm:prSet phldrT="[Texto]"/>
      <dgm:spPr/>
      <dgm:t>
        <a:bodyPr/>
        <a:lstStyle/>
        <a:p>
          <a:r>
            <a:rPr lang="en-US" dirty="0" smtClean="0"/>
            <a:t>Euro Group</a:t>
          </a:r>
          <a:endParaRPr lang="en-US" dirty="0"/>
        </a:p>
      </dgm:t>
    </dgm:pt>
    <dgm:pt modelId="{8CC47A5D-833A-4347-A74F-19DC527E181A}" type="parTrans" cxnId="{72DA48D3-1972-4D7F-8E7C-3CDEB487DF71}">
      <dgm:prSet/>
      <dgm:spPr/>
      <dgm:t>
        <a:bodyPr/>
        <a:lstStyle/>
        <a:p>
          <a:endParaRPr lang="en-US" dirty="0"/>
        </a:p>
      </dgm:t>
    </dgm:pt>
    <dgm:pt modelId="{6BB6A265-1508-4AC7-9235-D4AB49696037}" type="sibTrans" cxnId="{72DA48D3-1972-4D7F-8E7C-3CDEB487DF71}">
      <dgm:prSet/>
      <dgm:spPr/>
      <dgm:t>
        <a:bodyPr/>
        <a:lstStyle/>
        <a:p>
          <a:endParaRPr lang="en-US"/>
        </a:p>
      </dgm:t>
    </dgm:pt>
    <dgm:pt modelId="{85973E0B-F72F-4192-AA39-0763C70EE637}">
      <dgm:prSet/>
      <dgm:spPr/>
      <dgm:t>
        <a:bodyPr/>
        <a:lstStyle/>
        <a:p>
          <a:r>
            <a:rPr lang="en-US" dirty="0" smtClean="0"/>
            <a:t>ECB</a:t>
          </a:r>
          <a:endParaRPr lang="en-US" dirty="0"/>
        </a:p>
      </dgm:t>
    </dgm:pt>
    <dgm:pt modelId="{0552BA08-0E60-4993-AD8C-06DAFDD21D96}" type="parTrans" cxnId="{EA18EA24-1A63-493F-98DD-3E8F8B83CE94}">
      <dgm:prSet/>
      <dgm:spPr/>
      <dgm:t>
        <a:bodyPr/>
        <a:lstStyle/>
        <a:p>
          <a:endParaRPr lang="en-US" dirty="0"/>
        </a:p>
      </dgm:t>
    </dgm:pt>
    <dgm:pt modelId="{C0414472-929E-4854-8EFA-DE39E77167EA}" type="sibTrans" cxnId="{EA18EA24-1A63-493F-98DD-3E8F8B83CE94}">
      <dgm:prSet/>
      <dgm:spPr/>
      <dgm:t>
        <a:bodyPr/>
        <a:lstStyle/>
        <a:p>
          <a:endParaRPr lang="en-US"/>
        </a:p>
      </dgm:t>
    </dgm:pt>
    <dgm:pt modelId="{B98F4557-956D-4B88-A433-C0B4175BF68E}">
      <dgm:prSet phldrT="[Texto]"/>
      <dgm:spPr/>
      <dgm:t>
        <a:bodyPr/>
        <a:lstStyle/>
        <a:p>
          <a:endParaRPr lang="en-US" dirty="0"/>
        </a:p>
      </dgm:t>
    </dgm:pt>
    <dgm:pt modelId="{59D79DD7-7CBF-4F0A-9317-D2426E43CF41}" type="sibTrans" cxnId="{C71E9B4C-C614-49A8-BABD-AE7EE25810CC}">
      <dgm:prSet/>
      <dgm:spPr/>
      <dgm:t>
        <a:bodyPr/>
        <a:lstStyle/>
        <a:p>
          <a:endParaRPr lang="en-US"/>
        </a:p>
      </dgm:t>
    </dgm:pt>
    <dgm:pt modelId="{2FC364AA-D80F-456E-BF9B-2027CA635C76}" type="parTrans" cxnId="{C71E9B4C-C614-49A8-BABD-AE7EE25810CC}">
      <dgm:prSet/>
      <dgm:spPr/>
      <dgm:t>
        <a:bodyPr/>
        <a:lstStyle/>
        <a:p>
          <a:endParaRPr lang="en-US"/>
        </a:p>
      </dgm:t>
    </dgm:pt>
    <dgm:pt modelId="{4B5816CC-D124-43CD-B441-1F553EF319D6}" type="pres">
      <dgm:prSet presAssocID="{2D5040BE-CFFB-4C73-86CA-77558460DA2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561403-DD0F-47EA-8448-2635B99542AA}" type="pres">
      <dgm:prSet presAssocID="{B98F4557-956D-4B88-A433-C0B4175BF68E}" presName="centerShape" presStyleLbl="node0" presStyleIdx="0" presStyleCnt="1" custLinFactNeighborX="580" custLinFactNeighborY="1282"/>
      <dgm:spPr/>
      <dgm:t>
        <a:bodyPr/>
        <a:lstStyle/>
        <a:p>
          <a:endParaRPr lang="en-US"/>
        </a:p>
      </dgm:t>
    </dgm:pt>
    <dgm:pt modelId="{F13AF35A-3E3F-4B35-9AB1-F08607B2C483}" type="pres">
      <dgm:prSet presAssocID="{0552BA08-0E60-4993-AD8C-06DAFDD21D96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A4ED16DF-F141-4862-8056-55F552FFCC91}" type="pres">
      <dgm:prSet presAssocID="{85973E0B-F72F-4192-AA39-0763C70EE63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99422-74C6-446C-90C3-6188BE572E0C}" type="pres">
      <dgm:prSet presAssocID="{71AFB0BE-D855-4357-A72C-6D55C935A92B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BADA58EE-016E-4ACF-A79A-BC83DDA593B1}" type="pres">
      <dgm:prSet presAssocID="{54117C0F-F29E-4A12-B769-10D62517D941}" presName="node" presStyleLbl="node1" presStyleIdx="1" presStyleCnt="4" custScaleX="93619" custScaleY="96344" custRadScaleRad="103759" custRadScaleInc="41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E15065-31F9-4D10-B58F-5C8AEED0A90F}" type="pres">
      <dgm:prSet presAssocID="{A8171A9D-A004-447E-AF41-E139F5724F8E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3486FF51-ECD3-4B50-A73A-7758FD4C6565}" type="pres">
      <dgm:prSet presAssocID="{4E6C8F0F-B202-448F-A3D5-08FF5C65990A}" presName="node" presStyleLbl="node1" presStyleIdx="2" presStyleCnt="4" custRadScaleRad="100384" custRadScaleInc="28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11D8EB-B12B-4C63-891A-A97AEF6A9653}" type="pres">
      <dgm:prSet presAssocID="{8CC47A5D-833A-4347-A74F-19DC527E181A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C8A69343-704D-4DDC-B944-3D7E6FF819DD}" type="pres">
      <dgm:prSet presAssocID="{B6A508BF-4A2A-4FB4-8E89-F962AA2DA5ED}" presName="node" presStyleLbl="node1" presStyleIdx="3" presStyleCnt="4" custScaleY="99547" custRadScaleRad="98730" custRadScaleInc="109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2F3DF6-0887-45F2-A479-F264D34AB948}" type="presOf" srcId="{B6A508BF-4A2A-4FB4-8E89-F962AA2DA5ED}" destId="{C8A69343-704D-4DDC-B944-3D7E6FF819DD}" srcOrd="0" destOrd="0" presId="urn:microsoft.com/office/officeart/2005/8/layout/radial4"/>
    <dgm:cxn modelId="{ECD5BCE5-2A23-40F7-8875-9C62E1FFD4EB}" srcId="{B98F4557-956D-4B88-A433-C0B4175BF68E}" destId="{54117C0F-F29E-4A12-B769-10D62517D941}" srcOrd="1" destOrd="0" parTransId="{71AFB0BE-D855-4357-A72C-6D55C935A92B}" sibTransId="{B43C4695-6243-4FBB-AC69-95E90CC8158C}"/>
    <dgm:cxn modelId="{65E6D641-CE1D-4633-934C-83D4D4857CA8}" type="presOf" srcId="{A8171A9D-A004-447E-AF41-E139F5724F8E}" destId="{E3E15065-31F9-4D10-B58F-5C8AEED0A90F}" srcOrd="0" destOrd="0" presId="urn:microsoft.com/office/officeart/2005/8/layout/radial4"/>
    <dgm:cxn modelId="{8AAFA772-6AF6-41D8-BE19-546697F8EDDA}" srcId="{B98F4557-956D-4B88-A433-C0B4175BF68E}" destId="{4E6C8F0F-B202-448F-A3D5-08FF5C65990A}" srcOrd="2" destOrd="0" parTransId="{A8171A9D-A004-447E-AF41-E139F5724F8E}" sibTransId="{26FA6085-EDA7-4847-B6F5-4670591334B2}"/>
    <dgm:cxn modelId="{A4C40D00-C17C-44A5-B5EC-7B35E1A5314A}" type="presOf" srcId="{B98F4557-956D-4B88-A433-C0B4175BF68E}" destId="{46561403-DD0F-47EA-8448-2635B99542AA}" srcOrd="0" destOrd="0" presId="urn:microsoft.com/office/officeart/2005/8/layout/radial4"/>
    <dgm:cxn modelId="{82E9B035-1934-441C-9519-7DC28492727C}" type="presOf" srcId="{2D5040BE-CFFB-4C73-86CA-77558460DA26}" destId="{4B5816CC-D124-43CD-B441-1F553EF319D6}" srcOrd="0" destOrd="0" presId="urn:microsoft.com/office/officeart/2005/8/layout/radial4"/>
    <dgm:cxn modelId="{590D07D1-5333-4ED4-BE3C-BA6065D812C2}" type="presOf" srcId="{0552BA08-0E60-4993-AD8C-06DAFDD21D96}" destId="{F13AF35A-3E3F-4B35-9AB1-F08607B2C483}" srcOrd="0" destOrd="0" presId="urn:microsoft.com/office/officeart/2005/8/layout/radial4"/>
    <dgm:cxn modelId="{3DB9AAC7-5E5D-4E89-998D-7D9BBCD16B2C}" type="presOf" srcId="{4E6C8F0F-B202-448F-A3D5-08FF5C65990A}" destId="{3486FF51-ECD3-4B50-A73A-7758FD4C6565}" srcOrd="0" destOrd="0" presId="urn:microsoft.com/office/officeart/2005/8/layout/radial4"/>
    <dgm:cxn modelId="{0CCE596C-7D6B-4A62-9198-AE6C59934937}" type="presOf" srcId="{8CC47A5D-833A-4347-A74F-19DC527E181A}" destId="{BE11D8EB-B12B-4C63-891A-A97AEF6A9653}" srcOrd="0" destOrd="0" presId="urn:microsoft.com/office/officeart/2005/8/layout/radial4"/>
    <dgm:cxn modelId="{C71E9B4C-C614-49A8-BABD-AE7EE25810CC}" srcId="{2D5040BE-CFFB-4C73-86CA-77558460DA26}" destId="{B98F4557-956D-4B88-A433-C0B4175BF68E}" srcOrd="0" destOrd="0" parTransId="{2FC364AA-D80F-456E-BF9B-2027CA635C76}" sibTransId="{59D79DD7-7CBF-4F0A-9317-D2426E43CF41}"/>
    <dgm:cxn modelId="{E3035A48-8927-4668-BB1B-7222D845DE20}" type="presOf" srcId="{71AFB0BE-D855-4357-A72C-6D55C935A92B}" destId="{7D899422-74C6-446C-90C3-6188BE572E0C}" srcOrd="0" destOrd="0" presId="urn:microsoft.com/office/officeart/2005/8/layout/radial4"/>
    <dgm:cxn modelId="{E0FC2A37-FA2D-4D94-ADCD-961B26D47157}" type="presOf" srcId="{85973E0B-F72F-4192-AA39-0763C70EE637}" destId="{A4ED16DF-F141-4862-8056-55F552FFCC91}" srcOrd="0" destOrd="0" presId="urn:microsoft.com/office/officeart/2005/8/layout/radial4"/>
    <dgm:cxn modelId="{EA18EA24-1A63-493F-98DD-3E8F8B83CE94}" srcId="{B98F4557-956D-4B88-A433-C0B4175BF68E}" destId="{85973E0B-F72F-4192-AA39-0763C70EE637}" srcOrd="0" destOrd="0" parTransId="{0552BA08-0E60-4993-AD8C-06DAFDD21D96}" sibTransId="{C0414472-929E-4854-8EFA-DE39E77167EA}"/>
    <dgm:cxn modelId="{C979A8D9-2373-4E88-B8B5-B9F4FCFF7CFF}" type="presOf" srcId="{54117C0F-F29E-4A12-B769-10D62517D941}" destId="{BADA58EE-016E-4ACF-A79A-BC83DDA593B1}" srcOrd="0" destOrd="0" presId="urn:microsoft.com/office/officeart/2005/8/layout/radial4"/>
    <dgm:cxn modelId="{72DA48D3-1972-4D7F-8E7C-3CDEB487DF71}" srcId="{B98F4557-956D-4B88-A433-C0B4175BF68E}" destId="{B6A508BF-4A2A-4FB4-8E89-F962AA2DA5ED}" srcOrd="3" destOrd="0" parTransId="{8CC47A5D-833A-4347-A74F-19DC527E181A}" sibTransId="{6BB6A265-1508-4AC7-9235-D4AB49696037}"/>
    <dgm:cxn modelId="{9080A0F2-8374-4356-A7AF-F8DB6E9218B6}" type="presParOf" srcId="{4B5816CC-D124-43CD-B441-1F553EF319D6}" destId="{46561403-DD0F-47EA-8448-2635B99542AA}" srcOrd="0" destOrd="0" presId="urn:microsoft.com/office/officeart/2005/8/layout/radial4"/>
    <dgm:cxn modelId="{1656AADC-CFB8-4EF9-B688-CA04947337C3}" type="presParOf" srcId="{4B5816CC-D124-43CD-B441-1F553EF319D6}" destId="{F13AF35A-3E3F-4B35-9AB1-F08607B2C483}" srcOrd="1" destOrd="0" presId="urn:microsoft.com/office/officeart/2005/8/layout/radial4"/>
    <dgm:cxn modelId="{634A0A92-848F-4996-9664-4C4FC00E280E}" type="presParOf" srcId="{4B5816CC-D124-43CD-B441-1F553EF319D6}" destId="{A4ED16DF-F141-4862-8056-55F552FFCC91}" srcOrd="2" destOrd="0" presId="urn:microsoft.com/office/officeart/2005/8/layout/radial4"/>
    <dgm:cxn modelId="{C1A36DB3-2D54-4058-9638-33FBAB13503D}" type="presParOf" srcId="{4B5816CC-D124-43CD-B441-1F553EF319D6}" destId="{7D899422-74C6-446C-90C3-6188BE572E0C}" srcOrd="3" destOrd="0" presId="urn:microsoft.com/office/officeart/2005/8/layout/radial4"/>
    <dgm:cxn modelId="{BC920D9F-C043-4931-B502-C4F2C6302F5E}" type="presParOf" srcId="{4B5816CC-D124-43CD-B441-1F553EF319D6}" destId="{BADA58EE-016E-4ACF-A79A-BC83DDA593B1}" srcOrd="4" destOrd="0" presId="urn:microsoft.com/office/officeart/2005/8/layout/radial4"/>
    <dgm:cxn modelId="{542611D2-9EE3-413F-9AA6-610D8F3F96FE}" type="presParOf" srcId="{4B5816CC-D124-43CD-B441-1F553EF319D6}" destId="{E3E15065-31F9-4D10-B58F-5C8AEED0A90F}" srcOrd="5" destOrd="0" presId="urn:microsoft.com/office/officeart/2005/8/layout/radial4"/>
    <dgm:cxn modelId="{9A8C9947-9712-46D1-AAE9-C6F4E55DFA5F}" type="presParOf" srcId="{4B5816CC-D124-43CD-B441-1F553EF319D6}" destId="{3486FF51-ECD3-4B50-A73A-7758FD4C6565}" srcOrd="6" destOrd="0" presId="urn:microsoft.com/office/officeart/2005/8/layout/radial4"/>
    <dgm:cxn modelId="{8618B0D6-BF16-48D8-8896-C548014FC05F}" type="presParOf" srcId="{4B5816CC-D124-43CD-B441-1F553EF319D6}" destId="{BE11D8EB-B12B-4C63-891A-A97AEF6A9653}" srcOrd="7" destOrd="0" presId="urn:microsoft.com/office/officeart/2005/8/layout/radial4"/>
    <dgm:cxn modelId="{7FEA353D-2122-4104-ACA7-D81BEB68E92D}" type="presParOf" srcId="{4B5816CC-D124-43CD-B441-1F553EF319D6}" destId="{C8A69343-704D-4DDC-B944-3D7E6FF819DD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61403-DD0F-47EA-8448-2635B99542AA}">
      <dsp:nvSpPr>
        <dsp:cNvPr id="0" name=""/>
        <dsp:cNvSpPr/>
      </dsp:nvSpPr>
      <dsp:spPr>
        <a:xfrm>
          <a:off x="3042223" y="2314819"/>
          <a:ext cx="2211142" cy="22111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366037" y="2638633"/>
        <a:ext cx="1563514" cy="1563514"/>
      </dsp:txXfrm>
    </dsp:sp>
    <dsp:sp modelId="{F13AF35A-3E3F-4B35-9AB1-F08607B2C483}">
      <dsp:nvSpPr>
        <dsp:cNvPr id="0" name=""/>
        <dsp:cNvSpPr/>
      </dsp:nvSpPr>
      <dsp:spPr>
        <a:xfrm rot="11691113">
          <a:off x="1339396" y="2582469"/>
          <a:ext cx="1673568" cy="630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D16DF-F141-4862-8056-55F552FFCC91}">
      <dsp:nvSpPr>
        <dsp:cNvPr id="0" name=""/>
        <dsp:cNvSpPr/>
      </dsp:nvSpPr>
      <dsp:spPr>
        <a:xfrm>
          <a:off x="317059" y="1842838"/>
          <a:ext cx="2100585" cy="16804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ECB</a:t>
          </a:r>
          <a:endParaRPr lang="en-US" sz="3800" kern="1200" dirty="0"/>
        </a:p>
      </dsp:txBody>
      <dsp:txXfrm>
        <a:off x="366278" y="1892057"/>
        <a:ext cx="2002147" cy="1582030"/>
      </dsp:txXfrm>
    </dsp:sp>
    <dsp:sp modelId="{7D899422-74C6-446C-90C3-6188BE572E0C}">
      <dsp:nvSpPr>
        <dsp:cNvPr id="0" name=""/>
        <dsp:cNvSpPr/>
      </dsp:nvSpPr>
      <dsp:spPr>
        <a:xfrm rot="14726713">
          <a:off x="2467564" y="1252925"/>
          <a:ext cx="1667827" cy="630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A58EE-016E-4ACF-A79A-BC83DDA593B1}">
      <dsp:nvSpPr>
        <dsp:cNvPr id="0" name=""/>
        <dsp:cNvSpPr/>
      </dsp:nvSpPr>
      <dsp:spPr>
        <a:xfrm>
          <a:off x="1971660" y="0"/>
          <a:ext cx="1966546" cy="1619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ECOFIN</a:t>
          </a:r>
          <a:endParaRPr lang="en-US" sz="3800" kern="1200" dirty="0"/>
        </a:p>
      </dsp:txBody>
      <dsp:txXfrm>
        <a:off x="2019080" y="47420"/>
        <a:ext cx="1871706" cy="1524190"/>
      </dsp:txXfrm>
    </dsp:sp>
    <dsp:sp modelId="{E3E15065-31F9-4D10-B58F-5C8AEED0A90F}">
      <dsp:nvSpPr>
        <dsp:cNvPr id="0" name=""/>
        <dsp:cNvSpPr/>
      </dsp:nvSpPr>
      <dsp:spPr>
        <a:xfrm rot="17740931">
          <a:off x="4203457" y="1283535"/>
          <a:ext cx="1640793" cy="630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6FF51-ECD3-4B50-A73A-7758FD4C6565}">
      <dsp:nvSpPr>
        <dsp:cNvPr id="0" name=""/>
        <dsp:cNvSpPr/>
      </dsp:nvSpPr>
      <dsp:spPr>
        <a:xfrm>
          <a:off x="4329103" y="19038"/>
          <a:ext cx="2100585" cy="16804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ESCB</a:t>
          </a:r>
          <a:endParaRPr lang="en-US" sz="3800" kern="1200" dirty="0"/>
        </a:p>
      </dsp:txBody>
      <dsp:txXfrm>
        <a:off x="4378322" y="68257"/>
        <a:ext cx="2002147" cy="1582030"/>
      </dsp:txXfrm>
    </dsp:sp>
    <dsp:sp modelId="{BE11D8EB-B12B-4C63-891A-A97AEF6A9653}">
      <dsp:nvSpPr>
        <dsp:cNvPr id="0" name=""/>
        <dsp:cNvSpPr/>
      </dsp:nvSpPr>
      <dsp:spPr>
        <a:xfrm rot="20985937">
          <a:off x="5313627" y="2752314"/>
          <a:ext cx="1578525" cy="630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A69343-704D-4DDC-B944-3D7E6FF819DD}">
      <dsp:nvSpPr>
        <dsp:cNvPr id="0" name=""/>
        <dsp:cNvSpPr/>
      </dsp:nvSpPr>
      <dsp:spPr>
        <a:xfrm>
          <a:off x="5829302" y="2090741"/>
          <a:ext cx="2100585" cy="16728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Euro Group</a:t>
          </a:r>
          <a:endParaRPr lang="en-US" sz="3800" kern="1200" dirty="0"/>
        </a:p>
      </dsp:txBody>
      <dsp:txXfrm>
        <a:off x="5878298" y="2139737"/>
        <a:ext cx="2002593" cy="1574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xmlns:mc="http://schemas.openxmlformats.org/markup-compatibility/2006" xmlns:a14="http://schemas.microsoft.com/office/drawing/2010/main" val="000000" mc:Ignorable="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xmlns:mc="http://schemas.openxmlformats.org/markup-compatibility/2006" xmlns:a14="http://schemas.microsoft.com/office/drawing/2010/main" val="000000" mc:Ignorable="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xmlns:mc="http://schemas.openxmlformats.org/markup-compatibility/2006" xmlns:a14="http://schemas.microsoft.com/office/drawing/2010/main" val="000000" mc:Ignorable="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xmlns:mc="http://schemas.openxmlformats.org/markup-compatibility/2006" xmlns:a14="http://schemas.microsoft.com/office/drawing/2010/main" val="000000" mc:Ignorable="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xmlns:mc="http://schemas.openxmlformats.org/markup-compatibility/2006" xmlns:a14="http://schemas.microsoft.com/office/drawing/2010/main" val="000000" mc:Ignorable="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xmlns:mc="http://schemas.openxmlformats.org/markup-compatibility/2006" xmlns:a14="http://schemas.microsoft.com/office/drawing/2010/main" val="000000" mc:Ignorable="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xmlns:mc="http://schemas.openxmlformats.org/markup-compatibility/2006" xmlns:a14="http://schemas.microsoft.com/office/drawing/2010/main" val="000000" mc:Ignorable="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xmlns:mc="http://schemas.openxmlformats.org/markup-compatibility/2006" xmlns:a14="http://schemas.microsoft.com/office/drawing/2010/main" val="000000" mc:Ignorable="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xmlns:mc="http://schemas.openxmlformats.org/markup-compatibility/2006" xmlns:a14="http://schemas.microsoft.com/office/drawing/2010/main" val="000000" mc:Ignorable="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xmlns:mc="http://schemas.openxmlformats.org/markup-compatibility/2006" xmlns:a14="http://schemas.microsoft.com/office/drawing/2010/main" val="000000" mc:Ignorable="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5312DB-7075-4FE0-B858-345CA6436783}" type="datetimeFigureOut">
              <a:rPr lang="en-US" smtClean="0"/>
              <a:pPr/>
              <a:t>3/4/2010</a:t>
            </a:fld>
            <a:endParaRPr lang="en-U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DCA87B-08CB-4B5E-B243-C7627D29DE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xmlns:mc="http://schemas.openxmlformats.org/markup-compatibility/2006" xmlns:a14="http://schemas.microsoft.com/office/drawing/2010/main" val="000000" mc:Ignorable="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 what is the euro?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en-US" sz="3300" b="1" dirty="0" smtClean="0"/>
          </a:p>
          <a:p>
            <a:pPr algn="l"/>
            <a:r>
              <a:rPr lang="en-US" sz="3300" dirty="0" smtClean="0"/>
              <a:t>  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Politically, its supporters argue that the euro strengthens the European Union and helps promote cooperation and stability in Europe.</a:t>
            </a:r>
          </a:p>
          <a:p>
            <a:endParaRPr lang="en-US" dirty="0" smtClean="0"/>
          </a:p>
          <a:p>
            <a:r>
              <a:rPr lang="en-US" dirty="0" smtClean="0"/>
              <a:t>Economically, it complements the European single market (1), contributes to the free movement of goods and capital (2) and makes life easier for people by removing the costs of changing money (3).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the euro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14282" y="1481328"/>
            <a:ext cx="8715436" cy="4525963"/>
          </a:xfrm>
        </p:spPr>
        <p:txBody>
          <a:bodyPr/>
          <a:lstStyle/>
          <a:p>
            <a:r>
              <a:rPr lang="en-US" dirty="0" smtClean="0"/>
              <a:t>Politically, it erodes national sovereignty: national governments will be no longer able to </a:t>
            </a:r>
            <a:r>
              <a:rPr lang="en-US" smtClean="0"/>
              <a:t>shape their </a:t>
            </a:r>
            <a:r>
              <a:rPr lang="en-US" dirty="0" smtClean="0"/>
              <a:t>economic policy.</a:t>
            </a:r>
          </a:p>
          <a:p>
            <a:endParaRPr lang="en-US" dirty="0" smtClean="0"/>
          </a:p>
          <a:p>
            <a:r>
              <a:rPr lang="en-US" dirty="0" smtClean="0"/>
              <a:t>Economically, the Euro zone countries are very different.</a:t>
            </a:r>
          </a:p>
          <a:p>
            <a:endParaRPr lang="en-US" dirty="0" smtClean="0"/>
          </a:p>
          <a:p>
            <a:r>
              <a:rPr lang="en-US" dirty="0" smtClean="0"/>
              <a:t>Socially, voters feel they do not </a:t>
            </a:r>
            <a:r>
              <a:rPr lang="en-US" smtClean="0"/>
              <a:t>control  the decision-making process</a:t>
            </a:r>
            <a:r>
              <a:rPr lang="en-US" dirty="0" smtClean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n-US" dirty="0" smtClean="0"/>
              <a:t>Arguments against the euro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First</a:t>
            </a:r>
            <a:r>
              <a:rPr lang="en-US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I’ll read the slides</a:t>
            </a:r>
            <a:endParaRPr lang="en-US" sz="4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sz="4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Second</a:t>
            </a:r>
            <a:r>
              <a:rPr lang="en-US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I’ll 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check understanding and vocabulary</a:t>
            </a:r>
          </a:p>
          <a:p>
            <a:endParaRPr lang="en-US" sz="4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Finally, you’ll 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 some </a:t>
            </a:r>
            <a:r>
              <a:rPr lang="en-US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exercises in 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your notebook.</a:t>
            </a:r>
          </a:p>
          <a:p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Look at these instructions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395  0.027 0.07991  0.06 0.07991  C 0.099 0.07991  0.113 0.03995  0.119 0.01598  L 0.125 -0.01598  C 0.131 -0.03995  0.146 -0.07991  0.19 -0.07991  C 0.218 -0.07991  0.25 -0.04395  0.25 0  C 0.25 0.04395  0.218 0.07991  0.19 0.07991  C 0.146 0.07991  0.131 0.03995  0.125 0.01598  L 0.119 -0.01598  C 0.113 -0.03995  0.099 -0.07991  0.06 -0.07991  C 0.027 -0.07991  0 -0.04395  0 0  Z" pathEditMode="relative" ptsTypes="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ECU </a:t>
            </a:r>
            <a:r>
              <a:rPr lang="en-US" smtClean="0"/>
              <a:t>means the European </a:t>
            </a:r>
            <a:r>
              <a:rPr lang="en-US" dirty="0" smtClean="0"/>
              <a:t>Currency Unit. Created in 1979. Limited use. Replaced in 1999 by the euro.</a:t>
            </a:r>
          </a:p>
          <a:p>
            <a:endParaRPr lang="en-US" dirty="0" smtClean="0"/>
          </a:p>
          <a:p>
            <a:r>
              <a:rPr lang="en-US" dirty="0" smtClean="0"/>
              <a:t>In1992 it was planned to introduce a single currency by the year 2000.</a:t>
            </a:r>
          </a:p>
          <a:p>
            <a:endParaRPr lang="en-US" dirty="0" smtClean="0"/>
          </a:p>
          <a:p>
            <a:r>
              <a:rPr lang="en-US" dirty="0" smtClean="0"/>
              <a:t>In January 1999, the euro was launched as an electronic currency. In January 2002, euro notes and coins became legal tender.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history of the euro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1757346" cy="2447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6"/>
              </a:tblGrid>
              <a:tr h="61198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1979</a:t>
                      </a:r>
                      <a:endParaRPr lang="en-US" sz="2800" dirty="0"/>
                    </a:p>
                  </a:txBody>
                  <a:tcPr/>
                </a:tc>
              </a:tr>
              <a:tr h="61198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1992</a:t>
                      </a:r>
                      <a:endParaRPr lang="en-US" sz="2800" dirty="0"/>
                    </a:p>
                  </a:txBody>
                  <a:tcPr/>
                </a:tc>
              </a:tr>
              <a:tr h="61198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1999</a:t>
                      </a:r>
                      <a:endParaRPr lang="en-US" sz="2800" dirty="0"/>
                    </a:p>
                  </a:txBody>
                  <a:tcPr/>
                </a:tc>
              </a:tr>
              <a:tr h="61198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2002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rgbClr xmlns:mc="http://schemas.openxmlformats.org/markup-compatibility/2006" xmlns:a14="http://schemas.microsoft.com/office/drawing/2010/main" val="0070C0" mc:Ignorable=""/>
          </a:solidFill>
        </p:spPr>
        <p:txBody>
          <a:bodyPr/>
          <a:lstStyle/>
          <a:p>
            <a:r>
              <a:rPr lang="en-US" dirty="0" smtClean="0"/>
              <a:t>Match each date with its event</a:t>
            </a:r>
            <a:endParaRPr lang="en-U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357554" y="1500175"/>
          <a:ext cx="5429288" cy="5072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/>
              </a:tblGrid>
              <a:tr h="9676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Launching of the euro as an electronic currency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676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Euro notes and coins become legal tender</a:t>
                      </a:r>
                      <a:endParaRPr lang="en-US" sz="2400" dirty="0"/>
                    </a:p>
                  </a:txBody>
                  <a:tcPr/>
                </a:tc>
              </a:tr>
              <a:tr h="96762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</a:t>
                      </a:r>
                      <a:r>
                        <a:rPr lang="en-US" sz="2800" baseline="0" dirty="0" smtClean="0"/>
                        <a:t> ecu is replaced by the euro</a:t>
                      </a:r>
                      <a:endParaRPr lang="en-US" sz="2800" dirty="0"/>
                    </a:p>
                  </a:txBody>
                  <a:tcPr/>
                </a:tc>
              </a:tr>
              <a:tr h="1201583">
                <a:tc>
                  <a:txBody>
                    <a:bodyPr/>
                    <a:lstStyle/>
                    <a:p>
                      <a:r>
                        <a:rPr lang="en-US" sz="2400" baseline="0" smtClean="0"/>
                        <a:t>The </a:t>
                      </a:r>
                      <a:r>
                        <a:rPr lang="en-US" sz="2400" baseline="0" dirty="0" smtClean="0"/>
                        <a:t>introduction of a </a:t>
                      </a:r>
                      <a:r>
                        <a:rPr lang="en-US" sz="2400" baseline="0" smtClean="0"/>
                        <a:t>single currency is planned </a:t>
                      </a:r>
                      <a:endParaRPr lang="en-US" sz="2400" dirty="0"/>
                    </a:p>
                  </a:txBody>
                  <a:tcPr/>
                </a:tc>
              </a:tr>
              <a:tr h="9676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Creation of the ecu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472518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16 EU countries use the euro: Austria, Belgium, Cyprus, Finland, France, Germany, Greece, Ireland, Italy</a:t>
            </a:r>
            <a:r>
              <a:rPr lang="en-US" smtClean="0"/>
              <a:t>, Luxembourg</a:t>
            </a:r>
            <a:r>
              <a:rPr lang="en-US" dirty="0" smtClean="0"/>
              <a:t>, Malta, the Low Countries, Portugal, Slovakia, Slovenia and Spain.</a:t>
            </a:r>
          </a:p>
          <a:p>
            <a:r>
              <a:rPr lang="en-US" dirty="0" smtClean="0"/>
              <a:t>The whole group is known as the Eurozone or as the Economic and Monetary </a:t>
            </a:r>
            <a:r>
              <a:rPr lang="en-US" smtClean="0"/>
              <a:t>Union (EMU). </a:t>
            </a:r>
            <a:endParaRPr lang="en-US" dirty="0" smtClean="0"/>
          </a:p>
          <a:p>
            <a:r>
              <a:rPr lang="en-US" dirty="0" smtClean="0"/>
              <a:t>The other 11 EU </a:t>
            </a:r>
            <a:r>
              <a:rPr lang="en-US" smtClean="0"/>
              <a:t>countries that have </a:t>
            </a:r>
            <a:r>
              <a:rPr lang="en-US" dirty="0" smtClean="0"/>
              <a:t>not adopted the euro are: Bulgaria, Czech Republic, Denmark, Estonia, Hungary, Latvia, Lithuania, Poland, Romania, Sweden and United Kingdom. </a:t>
            </a:r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countries use the euro (I)?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2 -0.004  0.012 -0.04528  0.037 -0.04262  C 0.075 -0.03862  0.09 -0.00932  0.125 -0.03862  C 0.147 -0.05594  0.173 -0.09988  0.192 -0.09855  C 0.235 -0.09722  0.244 -0.05194  0.244 -0.01065  C 0.245 0.04794  0.189 0.09722  0.121 0.10255  C 0.052 0.10654  -0.005 0.04395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6 0.00799  0.011 0.01465  0.015 0.02264  C 0.02 0.01465  0.024 0.00799  0.03 0  C 0.065 -0.04661  0.107 -0.06659  0.124 -0.04528  C 0.14 -0.02264  0.125 0.03329  0.09 0.07991  C 0.084 0.08657  0.079 0.09323  0.073 0.09988  C 0.079 0.10521  0.084 0.11187  0.09 0.11986  C 0.125 0.16647  0.14 0.22241  0.124 0.24372  C 0.107 0.26636  0.065 0.24638  0.03 0.19977  C 0.024 0.19178  0.02 0.18512  0.015 0.17713  C 0.011 0.18512  0.006 0.19178  0 0.19977  C -0.035 0.24638  -0.077 0.26636  -0.094 0.24372  C -0.11 0.22241  -0.095 0.16647  -0.06 0.11986  C -0.054 0.11187  -0.049 0.10521  -0.043 0.09988  C -0.049 0.09323  -0.054 0.08657  -0.06 0.07991  C -0.095 0.03329  -0.11 -0.02264  -0.094 -0.04528  C -0.077 -0.06659  -0.035 -0.04661  0 0  Z" pathEditMode="relative" ptsTypes="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Andorra, Monaco, San Marino, the Vatican, Montenegro and Kosovo use the euro but don’t take part in its economic policy.</a:t>
            </a:r>
          </a:p>
          <a:p>
            <a:r>
              <a:rPr lang="en-US" dirty="0" smtClean="0"/>
              <a:t>Denmark, Sweden </a:t>
            </a:r>
            <a:r>
              <a:rPr lang="en-US" smtClean="0"/>
              <a:t>and the United </a:t>
            </a:r>
            <a:r>
              <a:rPr lang="en-US" dirty="0" smtClean="0"/>
              <a:t>Kingdom can decide whether to adopt the euro or not.</a:t>
            </a:r>
          </a:p>
          <a:p>
            <a:r>
              <a:rPr lang="en-US" dirty="0" smtClean="0"/>
              <a:t>The </a:t>
            </a:r>
            <a:r>
              <a:rPr lang="en-US" smtClean="0"/>
              <a:t>countries that accessed </a:t>
            </a:r>
            <a:r>
              <a:rPr lang="en-US" dirty="0" smtClean="0"/>
              <a:t>the EU in 2004 and 2007 have to switch to the euro when told by the ESCB. Four of them: Cyprus, Malta, Slovakia and Slovenia have already gone over to the euro.</a:t>
            </a:r>
          </a:p>
          <a:p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countries use the euro (II)?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1757346" cy="3662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6"/>
              </a:tblGrid>
              <a:tr h="9155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Austria</a:t>
                      </a:r>
                      <a:endParaRPr lang="en-US" sz="2400" dirty="0"/>
                    </a:p>
                  </a:txBody>
                  <a:tcPr/>
                </a:tc>
              </a:tr>
              <a:tr h="9155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Sweden</a:t>
                      </a:r>
                      <a:endParaRPr lang="en-US" sz="2400" dirty="0"/>
                    </a:p>
                  </a:txBody>
                  <a:tcPr/>
                </a:tc>
              </a:tr>
              <a:tr h="9155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Bulgaria</a:t>
                      </a:r>
                      <a:endParaRPr lang="en-US" sz="2400" dirty="0"/>
                    </a:p>
                  </a:txBody>
                  <a:tcPr/>
                </a:tc>
              </a:tr>
              <a:tr h="9155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Kosovo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 each European country with its stance towards the euro</a:t>
            </a:r>
            <a:endParaRPr lang="en-U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857488" y="1397000"/>
          <a:ext cx="4762512" cy="4715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2512"/>
              </a:tblGrid>
              <a:tr h="11688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It is obliged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to adopt</a:t>
                      </a:r>
                      <a:r>
                        <a:rPr lang="en-US" sz="2400" baseline="0" dirty="0" smtClean="0"/>
                        <a:t> the euro when the EU considers it appropriate</a:t>
                      </a:r>
                      <a:endParaRPr lang="en-US" sz="2400" dirty="0"/>
                    </a:p>
                  </a:txBody>
                  <a:tcPr/>
                </a:tc>
              </a:tr>
              <a:tr h="11688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It has</a:t>
                      </a:r>
                      <a:r>
                        <a:rPr lang="en-US" sz="2400" baseline="0" dirty="0" smtClean="0"/>
                        <a:t> adopted the euro, but don’t take part in its economic policy</a:t>
                      </a:r>
                      <a:endParaRPr lang="en-US" sz="2400" dirty="0"/>
                    </a:p>
                  </a:txBody>
                  <a:tcPr/>
                </a:tc>
              </a:tr>
              <a:tr h="11688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It has already</a:t>
                      </a:r>
                      <a:r>
                        <a:rPr lang="en-US" sz="2400" baseline="0" dirty="0" smtClean="0"/>
                        <a:t> adopted the euro as its currency</a:t>
                      </a:r>
                      <a:endParaRPr lang="en-US" sz="2400" dirty="0"/>
                    </a:p>
                  </a:txBody>
                  <a:tcPr/>
                </a:tc>
              </a:tr>
              <a:tr h="11688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It can</a:t>
                      </a:r>
                      <a:r>
                        <a:rPr lang="en-US" sz="2400" baseline="0" dirty="0" smtClean="0"/>
                        <a:t> decide whether wants to adopt the euro or not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European Central Bank (ECB), in Frankfurt, sets the interest </a:t>
            </a:r>
            <a:r>
              <a:rPr lang="en-US" smtClean="0"/>
              <a:t>rate for the whole </a:t>
            </a:r>
            <a:r>
              <a:rPr lang="en-US" dirty="0" smtClean="0"/>
              <a:t>Euro zone.</a:t>
            </a:r>
          </a:p>
          <a:p>
            <a:r>
              <a:rPr lang="en-US" dirty="0" smtClean="0"/>
              <a:t>The European System of Central Banks consists of the central banks of the Member States and the ECB. It coordinates Euro zone monetary policies.</a:t>
            </a:r>
          </a:p>
          <a:p>
            <a:r>
              <a:rPr lang="en-US" dirty="0" smtClean="0"/>
              <a:t>The ECOFIN or Council of Finance Ministers sets broad economic policy guidelines for all the European Union. The Euro Group is the meeting of the finance ministers of the Eurozone.</a:t>
            </a: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four institutions of the euro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ircl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this diagram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53289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Flecha derecha"/>
          <p:cNvSpPr/>
          <p:nvPr/>
        </p:nvSpPr>
        <p:spPr>
          <a:xfrm rot="18020231" flipH="1">
            <a:off x="1836067" y="2563911"/>
            <a:ext cx="839498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8 Flecha abajo"/>
          <p:cNvSpPr/>
          <p:nvPr/>
        </p:nvSpPr>
        <p:spPr>
          <a:xfrm rot="19779745">
            <a:off x="6678742" y="2707379"/>
            <a:ext cx="785818" cy="9175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1 CuadroTexto"/>
          <p:cNvSpPr txBox="1"/>
          <p:nvPr/>
        </p:nvSpPr>
        <p:spPr>
          <a:xfrm>
            <a:off x="3908411" y="4522136"/>
            <a:ext cx="13067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/>
              <a:t>Euro</a:t>
            </a:r>
            <a:endParaRPr lang="ca-ES" sz="4000" dirty="0" smtClean="0"/>
          </a:p>
        </p:txBody>
      </p:sp>
    </p:spTree>
  </p:cSld>
  <p:clrMapOvr>
    <a:masterClrMapping/>
  </p:clrMapOvr>
  <p:transition xmlns:p14="http://schemas.microsoft.com/office/powerpoint/2010/main">
    <p:zoom dir="in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464646" mc:Ignorable=""/>
      </a:dk2>
      <a:lt2>
        <a:srgbClr xmlns:mc="http://schemas.openxmlformats.org/markup-compatibility/2006" xmlns:a14="http://schemas.microsoft.com/office/drawing/2010/main" val="DEF5FA" mc:Ignorable=""/>
      </a:lt2>
      <a:accent1>
        <a:srgbClr xmlns:mc="http://schemas.openxmlformats.org/markup-compatibility/2006" xmlns:a14="http://schemas.microsoft.com/office/drawing/2010/main" val="2DA2BF" mc:Ignorable=""/>
      </a:accent1>
      <a:accent2>
        <a:srgbClr xmlns:mc="http://schemas.openxmlformats.org/markup-compatibility/2006" xmlns:a14="http://schemas.microsoft.com/office/drawing/2010/main" val="DA1F28" mc:Ignorable=""/>
      </a:accent2>
      <a:accent3>
        <a:srgbClr xmlns:mc="http://schemas.openxmlformats.org/markup-compatibility/2006" xmlns:a14="http://schemas.microsoft.com/office/drawing/2010/main" val="EB641B" mc:Ignorable=""/>
      </a:accent3>
      <a:accent4>
        <a:srgbClr xmlns:mc="http://schemas.openxmlformats.org/markup-compatibility/2006" xmlns:a14="http://schemas.microsoft.com/office/drawing/2010/main" val="39639D" mc:Ignorable=""/>
      </a:accent4>
      <a:accent5>
        <a:srgbClr xmlns:mc="http://schemas.openxmlformats.org/markup-compatibility/2006" xmlns:a14="http://schemas.microsoft.com/office/drawing/2010/main" val="474B78" mc:Ignorable=""/>
      </a:accent5>
      <a:accent6>
        <a:srgbClr xmlns:mc="http://schemas.openxmlformats.org/markup-compatibility/2006" xmlns:a14="http://schemas.microsoft.com/office/drawing/2010/main" val="7D3C4A" mc:Ignorable=""/>
      </a:accent6>
      <a:hlink>
        <a:srgbClr xmlns:mc="http://schemas.openxmlformats.org/markup-compatibility/2006" xmlns:a14="http://schemas.microsoft.com/office/drawing/2010/main" val="FF8119" mc:Ignorable=""/>
      </a:hlink>
      <a:folHlink>
        <a:srgbClr xmlns:mc="http://schemas.openxmlformats.org/markup-compatibility/2006" xmlns:a14="http://schemas.microsoft.com/office/drawing/2010/main" val="44B9E8" mc:Ignorable="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xmlns:mc="http://schemas.openxmlformats.org/markup-compatibility/2006" xmlns:a14="http://schemas.microsoft.com/office/drawing/2010/main" val="000000" mc:Ignorable="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499</TotalTime>
  <Words>602</Words>
  <Application>Microsoft Office PowerPoint</Application>
  <PresentationFormat>Presentación en pantalla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Concurrencia</vt:lpstr>
      <vt:lpstr>So what is the euro?</vt:lpstr>
      <vt:lpstr>Look at these instructions</vt:lpstr>
      <vt:lpstr>The history of the euro</vt:lpstr>
      <vt:lpstr>Match each date with its event</vt:lpstr>
      <vt:lpstr>Which countries use the euro (I)?</vt:lpstr>
      <vt:lpstr>Which countries use the euro (II)?</vt:lpstr>
      <vt:lpstr>Match each European country with its stance towards the euro</vt:lpstr>
      <vt:lpstr>The four institutions of the euro</vt:lpstr>
      <vt:lpstr>Correct this diagram</vt:lpstr>
      <vt:lpstr>Advantages of the euro</vt:lpstr>
      <vt:lpstr>Arguments against the euro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implementation of the euro</dc:title>
  <dc:creator>Marcelí Valdés</dc:creator>
  <cp:lastModifiedBy>Marcelí Valdés</cp:lastModifiedBy>
  <cp:revision>48</cp:revision>
  <dcterms:created xsi:type="dcterms:W3CDTF">2009-10-30T16:28:17Z</dcterms:created>
  <dcterms:modified xsi:type="dcterms:W3CDTF">2010-03-04T19:50:30Z</dcterms:modified>
</cp:coreProperties>
</file>