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96088" cy="9928225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120" cy="49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ca-E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Droid Sans Fallback" pitchFamily="2"/>
              <a:cs typeface="FreeSans" pitchFamily="2"/>
            </a:endParaRPr>
          </a:p>
        </p:txBody>
      </p:sp>
      <p:sp>
        <p:nvSpPr>
          <p:cNvPr id="3" name="Contenidor de data 2"/>
          <p:cNvSpPr txBox="1">
            <a:spLocks noGrp="1"/>
          </p:cNvSpPr>
          <p:nvPr>
            <p:ph type="dt" sz="quarter" idx="1"/>
          </p:nvPr>
        </p:nvSpPr>
        <p:spPr>
          <a:xfrm>
            <a:off x="3847320" y="0"/>
            <a:ext cx="2949120" cy="49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ca-E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Droid Sans Fallback" pitchFamily="2"/>
              <a:cs typeface="FreeSans" pitchFamily="2"/>
            </a:endParaRPr>
          </a:p>
        </p:txBody>
      </p:sp>
      <p:sp>
        <p:nvSpPr>
          <p:cNvPr id="4" name="Contenidor de peu de pàgina 3"/>
          <p:cNvSpPr txBox="1">
            <a:spLocks noGrp="1"/>
          </p:cNvSpPr>
          <p:nvPr>
            <p:ph type="ftr" sz="quarter" idx="2"/>
          </p:nvPr>
        </p:nvSpPr>
        <p:spPr>
          <a:xfrm>
            <a:off x="0" y="9432360"/>
            <a:ext cx="2949120" cy="49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ca-E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Droid Sans Fallback" pitchFamily="2"/>
              <a:cs typeface="FreeSans" pitchFamily="2"/>
            </a:endParaRPr>
          </a:p>
        </p:txBody>
      </p:sp>
      <p:sp>
        <p:nvSpPr>
          <p:cNvPr id="5" name="Contenidor de número de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3847320" y="9432360"/>
            <a:ext cx="2949120" cy="49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9FC42A62-E39F-469A-86D0-170D7D3D5B2D}" type="slidenum">
              <a:t>‹#›</a:t>
            </a:fld>
            <a:endParaRPr lang="ca-E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59047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Move="1" noResize="1"/>
          </p:cNvSpPr>
          <p:nvPr/>
        </p:nvSpPr>
        <p:spPr>
          <a:xfrm>
            <a:off x="0" y="0"/>
            <a:ext cx="6796800" cy="99288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a-E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Droid Sans Fallback" pitchFamily="2"/>
              <a:cs typeface="FreeSans" pitchFamily="2"/>
            </a:endParaRPr>
          </a:p>
        </p:txBody>
      </p:sp>
      <p:sp>
        <p:nvSpPr>
          <p:cNvPr id="3" name="Contenidor de capçalera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239" cy="496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a-ES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Droid Sans Fallback" pitchFamily="2"/>
                <a:cs typeface="FreeSans" pitchFamily="2"/>
              </a:defRPr>
            </a:lvl1pPr>
          </a:lstStyle>
          <a:p>
            <a:pPr lvl="0"/>
            <a:endParaRPr lang="ca-ES"/>
          </a:p>
        </p:txBody>
      </p:sp>
      <p:sp>
        <p:nvSpPr>
          <p:cNvPr id="4" name="Contenidor de data 3"/>
          <p:cNvSpPr txBox="1">
            <a:spLocks noGrp="1"/>
          </p:cNvSpPr>
          <p:nvPr>
            <p:ph type="dt" idx="1"/>
          </p:nvPr>
        </p:nvSpPr>
        <p:spPr>
          <a:xfrm>
            <a:off x="3849839" y="0"/>
            <a:ext cx="2946239" cy="496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a-ES" sz="1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</a:lstStyle>
          <a:p>
            <a:pPr lvl="0"/>
            <a:endParaRPr lang="ca-ES"/>
          </a:p>
        </p:txBody>
      </p:sp>
      <p:sp>
        <p:nvSpPr>
          <p:cNvPr id="5" name="Contenidor d'imatge de diapositiva 4"/>
          <p:cNvSpPr>
            <a:spLocks noGrp="1" noRot="1" noChangeAspect="1"/>
          </p:cNvSpPr>
          <p:nvPr>
            <p:ph type="sldImg" idx="2"/>
          </p:nvPr>
        </p:nvSpPr>
        <p:spPr>
          <a:xfrm>
            <a:off x="917280" y="744120"/>
            <a:ext cx="4962600" cy="37227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Contenidor de notes 5"/>
          <p:cNvSpPr txBox="1">
            <a:spLocks noGrp="1"/>
          </p:cNvSpPr>
          <p:nvPr>
            <p:ph type="body" sz="quarter" idx="3"/>
          </p:nvPr>
        </p:nvSpPr>
        <p:spPr>
          <a:xfrm>
            <a:off x="679320" y="4716000"/>
            <a:ext cx="5438880" cy="4467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a-ES"/>
          </a:p>
        </p:txBody>
      </p:sp>
      <p:sp>
        <p:nvSpPr>
          <p:cNvPr id="7" name="Contenidor de peu de pàgina 6"/>
          <p:cNvSpPr txBox="1">
            <a:spLocks noGrp="1"/>
          </p:cNvSpPr>
          <p:nvPr>
            <p:ph type="ftr" sz="quarter" idx="4"/>
          </p:nvPr>
        </p:nvSpPr>
        <p:spPr>
          <a:xfrm>
            <a:off x="0" y="9429840"/>
            <a:ext cx="2946239" cy="496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a-ES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Droid Sans Fallback" pitchFamily="2"/>
                <a:cs typeface="FreeSans" pitchFamily="2"/>
              </a:defRPr>
            </a:lvl1pPr>
          </a:lstStyle>
          <a:p>
            <a:pPr lvl="0"/>
            <a:endParaRPr lang="ca-ES"/>
          </a:p>
        </p:txBody>
      </p:sp>
      <p:sp>
        <p:nvSpPr>
          <p:cNvPr id="8" name="Contenidor de número de diapositiva 7"/>
          <p:cNvSpPr txBox="1">
            <a:spLocks noGrp="1"/>
          </p:cNvSpPr>
          <p:nvPr>
            <p:ph type="sldNum" sz="quarter" idx="5"/>
          </p:nvPr>
        </p:nvSpPr>
        <p:spPr>
          <a:xfrm>
            <a:off x="3849839" y="9429840"/>
            <a:ext cx="2946239" cy="496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a-ES" sz="1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</a:lstStyle>
          <a:p>
            <a:pPr lvl="0"/>
            <a:fld id="{4EC09E11-3C4B-4D3A-AB10-F05E8BA6944F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6096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ca-ES" sz="1200" b="0" i="0" u="none" strike="noStrike" cap="none" baseline="0">
        <a:ln>
          <a:noFill/>
        </a:ln>
        <a:solidFill>
          <a:srgbClr val="000000"/>
        </a:solidFill>
        <a:latin typeface="Calibri" pitchFamily="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ontenidor de notes 2"/>
          <p:cNvSpPr txBox="1">
            <a:spLocks noGrp="1"/>
          </p:cNvSpPr>
          <p:nvPr>
            <p:ph type="body" sz="quarter" idx="1"/>
          </p:nvPr>
        </p:nvSpPr>
        <p:spPr>
          <a:xfrm>
            <a:off x="679320" y="4716000"/>
            <a:ext cx="5438880" cy="44676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a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ontenidor de notes 2"/>
          <p:cNvSpPr txBox="1">
            <a:spLocks noGrp="1"/>
          </p:cNvSpPr>
          <p:nvPr>
            <p:ph type="body" sz="quarter" idx="1"/>
          </p:nvPr>
        </p:nvSpPr>
        <p:spPr>
          <a:xfrm>
            <a:off x="679320" y="4716000"/>
            <a:ext cx="5438880" cy="44676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a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ontenidor de notes 2"/>
          <p:cNvSpPr txBox="1">
            <a:spLocks noGrp="1"/>
          </p:cNvSpPr>
          <p:nvPr>
            <p:ph type="body" sz="quarter" idx="1"/>
          </p:nvPr>
        </p:nvSpPr>
        <p:spPr>
          <a:xfrm>
            <a:off x="679320" y="4716000"/>
            <a:ext cx="5438880" cy="44676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a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ontenidor de notes 2"/>
          <p:cNvSpPr txBox="1">
            <a:spLocks noGrp="1"/>
          </p:cNvSpPr>
          <p:nvPr>
            <p:ph type="body" sz="quarter" idx="1"/>
          </p:nvPr>
        </p:nvSpPr>
        <p:spPr>
          <a:xfrm>
            <a:off x="679320" y="4716000"/>
            <a:ext cx="5438880" cy="44676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a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ontenidor de notes 2"/>
          <p:cNvSpPr txBox="1">
            <a:spLocks noGrp="1"/>
          </p:cNvSpPr>
          <p:nvPr>
            <p:ph type="body" sz="quarter" idx="1"/>
          </p:nvPr>
        </p:nvSpPr>
        <p:spPr>
          <a:xfrm>
            <a:off x="679320" y="4716000"/>
            <a:ext cx="5438880" cy="44676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a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ontenidor de notes 2"/>
          <p:cNvSpPr txBox="1">
            <a:spLocks noGrp="1"/>
          </p:cNvSpPr>
          <p:nvPr>
            <p:ph type="body" sz="quarter" idx="1"/>
          </p:nvPr>
        </p:nvSpPr>
        <p:spPr>
          <a:xfrm>
            <a:off x="679320" y="4716000"/>
            <a:ext cx="5438880" cy="44676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a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ontenidor de notes 2"/>
          <p:cNvSpPr txBox="1">
            <a:spLocks noGrp="1"/>
          </p:cNvSpPr>
          <p:nvPr>
            <p:ph type="body" sz="quarter" idx="1"/>
          </p:nvPr>
        </p:nvSpPr>
        <p:spPr>
          <a:xfrm>
            <a:off x="679320" y="4716000"/>
            <a:ext cx="5438880" cy="44676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a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ontenidor de notes 2"/>
          <p:cNvSpPr txBox="1">
            <a:spLocks noGrp="1"/>
          </p:cNvSpPr>
          <p:nvPr>
            <p:ph type="body" sz="quarter" idx="1"/>
          </p:nvPr>
        </p:nvSpPr>
        <p:spPr>
          <a:xfrm>
            <a:off x="679320" y="4716000"/>
            <a:ext cx="5438880" cy="44676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a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3849839" y="9429840"/>
            <a:ext cx="2946239" cy="496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F335E872-0F50-4149-BED6-7FCDC590E426}" type="slidenum">
              <a:t>6</a:t>
            </a:fld>
            <a:endParaRPr lang="ca-ES" sz="12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Droid Sans Fallback" pitchFamily="2"/>
              <a:cs typeface="FreeSans" pitchFamily="2"/>
            </a:endParaRPr>
          </a:p>
        </p:txBody>
      </p:sp>
      <p:sp>
        <p:nvSpPr>
          <p:cNvPr id="3" name="Contenidor d'imatge de diapositiva 2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4" name="QuadreDeText 3"/>
          <p:cNvSpPr txBox="1"/>
          <p:nvPr/>
        </p:nvSpPr>
        <p:spPr>
          <a:xfrm>
            <a:off x="679320" y="4716360"/>
            <a:ext cx="5438880" cy="4469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a-ES" sz="12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Droid Sans Fallback" pitchFamily="2"/>
              <a:cs typeface="FreeSans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3849839" y="9429840"/>
            <a:ext cx="2946239" cy="496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C2AB419D-44EE-42DD-AEAB-64DF5F0ABF23}" type="slidenum">
              <a:t>7</a:t>
            </a:fld>
            <a:endParaRPr lang="ca-ES" sz="12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Droid Sans Fallback" pitchFamily="2"/>
              <a:cs typeface="FreeSans" pitchFamily="2"/>
            </a:endParaRPr>
          </a:p>
        </p:txBody>
      </p:sp>
      <p:sp>
        <p:nvSpPr>
          <p:cNvPr id="3" name="Contenidor d'imatge de diapositiva 2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4" name="QuadreDeText 3"/>
          <p:cNvSpPr txBox="1"/>
          <p:nvPr/>
        </p:nvSpPr>
        <p:spPr>
          <a:xfrm>
            <a:off x="679320" y="4716360"/>
            <a:ext cx="5438880" cy="4469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a-ES" sz="12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Droid Sans Fallback" pitchFamily="2"/>
              <a:cs typeface="FreeSans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ontenidor de notes 2"/>
          <p:cNvSpPr txBox="1">
            <a:spLocks noGrp="1"/>
          </p:cNvSpPr>
          <p:nvPr>
            <p:ph type="body" sz="quarter" idx="1"/>
          </p:nvPr>
        </p:nvSpPr>
        <p:spPr>
          <a:xfrm>
            <a:off x="679320" y="4716000"/>
            <a:ext cx="5438880" cy="44676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a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ontenidor de notes 2"/>
          <p:cNvSpPr txBox="1">
            <a:spLocks noGrp="1"/>
          </p:cNvSpPr>
          <p:nvPr>
            <p:ph type="body" sz="quarter" idx="1"/>
          </p:nvPr>
        </p:nvSpPr>
        <p:spPr>
          <a:xfrm>
            <a:off x="679320" y="4716000"/>
            <a:ext cx="5438880" cy="44676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95C06E-BCCF-41EB-BD7C-E76EAFA2B870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6058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3E1F5B-E84D-4378-90A1-03AD7B2BF158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1143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8EFAF5-1176-490A-B978-ED9FE371F7FF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8552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ADAAAC-5172-44DA-ACEE-BD3238DA0701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12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1A2D72-4404-49D0-91BA-49DDBE4D8C40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274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DA59EB-4345-4D7E-8FC5-AD6604C9AB20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3220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5F98C66-1134-4861-839C-60EEC4650AE6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9387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78E83A-0FDD-4F4D-AB61-92966F6E04B2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7960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5AF291-C3D2-494A-B4AC-71E046652E30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3456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A08822-09D1-4C8E-9C76-44DC4DE969ED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0053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D0D080-FCFE-4D4F-9910-F8602F68E892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9356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a-ES"/>
          </a:p>
        </p:txBody>
      </p:sp>
      <p:sp>
        <p:nvSpPr>
          <p:cNvPr id="3" name="Contenidor de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 txBox="1">
            <a:spLocks noGrp="1"/>
          </p:cNvSpPr>
          <p:nvPr>
            <p:ph type="dt" sz="half" idx="2"/>
          </p:nvPr>
        </p:nvSpPr>
        <p:spPr>
          <a:xfrm>
            <a:off x="456839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ctr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a-ES" sz="1800" b="0" i="0" u="none" strike="noStrike" baseline="0">
                <a:solidFill>
                  <a:srgbClr val="000000"/>
                </a:solidFill>
                <a:latin typeface="Arial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a-ES"/>
          </a:p>
        </p:txBody>
      </p:sp>
      <p:sp>
        <p:nvSpPr>
          <p:cNvPr id="5" name="Contenidor de peu de pàgina 4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839" cy="365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ctr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a-ES" sz="1800" b="0" i="0" u="none" strike="noStrike" baseline="0">
                <a:solidFill>
                  <a:srgbClr val="000000"/>
                </a:solidFill>
                <a:latin typeface="Arial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ca-ES"/>
          </a:p>
        </p:txBody>
      </p:sp>
      <p:sp>
        <p:nvSpPr>
          <p:cNvPr id="6" name="Contenidor de número de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6552719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ctr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a-ES" sz="1800" b="0" i="0" u="none" strike="noStrike" baseline="0">
                <a:solidFill>
                  <a:srgbClr val="000000"/>
                </a:solidFill>
                <a:latin typeface="Arial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fld id="{E8F95929-0994-4309-B3EC-30C150A6D7A9}" type="slidenum">
              <a:t>‹#›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a-ES" sz="4400" b="0" i="0" u="none" strike="noStrike" cap="none" baseline="0">
          <a:ln>
            <a:noFill/>
          </a:ln>
          <a:solidFill>
            <a:srgbClr val="000000"/>
          </a:solidFill>
          <a:latin typeface="Calibri" pitchFamily="34"/>
        </a:defRPr>
      </a:lvl1pPr>
    </p:titleStyle>
    <p:bodyStyle>
      <a:lvl1pPr marL="0" marR="0" indent="0" algn="l" rtl="0" hangingPunct="0">
        <a:lnSpc>
          <a:spcPct val="100000"/>
        </a:lnSpc>
        <a:spcBef>
          <a:spcPts val="799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ca-ES" sz="3200" b="0" i="0" u="none" strike="noStrike" cap="none" baseline="0">
          <a:ln>
            <a:noFill/>
          </a:ln>
          <a:solidFill>
            <a:srgbClr val="000000"/>
          </a:solidFill>
          <a:latin typeface="Calibri" pitchFamily="34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forms/bOCbdT0ON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g"/><Relationship Id="rId4" Type="http://schemas.openxmlformats.org/officeDocument/2006/relationships/hyperlink" Target="http://goo.gl/forms/rYCzTPaQ3H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rp-cerdanyola@xtec.ca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tec.cat/web/formacio/fecb/fic/informacionsgenerals#Diapositiva%20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hyperlink" Target="http://www.xtec.cat/web/formacio/fecb/fic/itineraris" TargetMode="External"/><Relationship Id="rId7" Type="http://schemas.openxmlformats.org/officeDocument/2006/relationships/hyperlink" Target="http://www.xtec.cat/web/formacio/fecb/fic/itineraris/guiats/secundaria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xtec.cat/web/formacio/fecb/fic/itineraris/guiats/inf_prim" TargetMode="External"/><Relationship Id="rId5" Type="http://schemas.openxmlformats.org/officeDocument/2006/relationships/hyperlink" Target="http://www.xtec.cat/web/formacio/fecb/fic/itineraris/guiats/infants" TargetMode="External"/><Relationship Id="rId4" Type="http://schemas.openxmlformats.org/officeDocument/2006/relationships/hyperlink" Target="http://www.xtec.cat/web/formacio/fecb/fic/itineraris/guiat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 txBox="1">
            <a:spLocks noGrp="1"/>
          </p:cNvSpPr>
          <p:nvPr>
            <p:ph type="title" idx="4294967295"/>
          </p:nvPr>
        </p:nvSpPr>
        <p:spPr>
          <a:xfrm>
            <a:off x="685799" y="2130120"/>
            <a:ext cx="7772400" cy="1469880"/>
          </a:xfrm>
        </p:spPr>
        <p:txBody>
          <a:bodyPr wrap="square" lIns="91440" tIns="45720" rIns="91440" bIns="45720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/>
            <a:r>
              <a:rPr lang="ca-ES" sz="5400"/>
              <a:t>PFZ de Cerdanyola</a:t>
            </a:r>
            <a:r>
              <a:rPr lang="ca-ES" sz="4000"/>
              <a:t/>
            </a:r>
            <a:br>
              <a:rPr lang="ca-ES" sz="4000"/>
            </a:br>
            <a:endParaRPr lang="ca-ES" sz="4000"/>
          </a:p>
        </p:txBody>
      </p:sp>
      <p:sp>
        <p:nvSpPr>
          <p:cNvPr id="3" name="Subtítol 2"/>
          <p:cNvSpPr txBox="1">
            <a:spLocks noGrp="1"/>
          </p:cNvSpPr>
          <p:nvPr>
            <p:ph type="subTitle" idx="4294967295"/>
          </p:nvPr>
        </p:nvSpPr>
        <p:spPr>
          <a:xfrm>
            <a:off x="1371599" y="3886200"/>
            <a:ext cx="6400799" cy="1752479"/>
          </a:xfrm>
        </p:spPr>
        <p:txBody>
          <a:bodyPr wrap="square" lIns="91440" tIns="45720" rIns="91440" bIns="45720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–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–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»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»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»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»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»"/>
            </a:lvl9pPr>
          </a:lstStyle>
          <a:p>
            <a:pPr marL="0" lvl="0" indent="0" algn="r" hangingPunct="1">
              <a:spcBef>
                <a:spcPts val="99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a-ES" sz="4000">
              <a:solidFill>
                <a:srgbClr val="898989"/>
              </a:solidFill>
            </a:endParaRPr>
          </a:p>
          <a:p>
            <a:pPr marL="0" lvl="0" indent="0" algn="r" hangingPunct="1">
              <a:spcBef>
                <a:spcPts val="99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4000">
                <a:solidFill>
                  <a:srgbClr val="898989"/>
                </a:solidFill>
              </a:rPr>
              <a:t>2016-2017</a:t>
            </a:r>
          </a:p>
          <a:p>
            <a:pPr marL="0" lvl="0" indent="0" algn="r" hangingPunct="1">
              <a:spcBef>
                <a:spcPts val="499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2000">
                <a:solidFill>
                  <a:srgbClr val="898989"/>
                </a:solidFill>
              </a:rPr>
              <a:t>ABRIL 2016</a:t>
            </a:r>
          </a:p>
        </p:txBody>
      </p:sp>
      <p:sp>
        <p:nvSpPr>
          <p:cNvPr id="4" name="AutoShape 2" descr="data:image/jpeg;base64,/9j/4AAQSkZJRgABAQAAAQABAAD/2wCEAAkGBhQSERQUExQVFBUVFxQVFBUUFBQXFRcUFBUWFRUXFRcXHCYeFxokGRcUHy8gIycpLCwsFR4xNTAqNSYrLCkBCQoKDgwOGg8PGiwkHyQsLSouLCksLCkpKSwtLCwsLCwsLCksKSwsLCwsLCw1LC0sKS0sKSwsLC0sLCwsLCksLP/AABEIAMMBAgMBIgACEQEDEQH/xAAcAAABBAMBAAAAAAAAAAAAAAAABAUGBwEDCAL/xABPEAABAwIBBwYICwQJAwUAAAABAAIDBBEhBQYHEjFBUSJhcYGRoRMXMkJSkrHSFCNTVHJzgrPB0dM0k6LwFSQzQ2KDssLhJUTDNWN0o+L/xAAbAQABBQEBAAAAAAAAAAAAAAAAAQMEBQYCB//EADURAAEDAgMFBgQHAQEBAAAAAAEAAgMEEQUhMRITQVGRFSJhcaHRFDKBsQYjQlLB4fBi8TT/2gAMAwEAAhEDEQA/ALxQhCEIQhCEIQhCEIQheJJQ3abIQvaFG8vZ901KPjJWtPo31nnoY3HtVc5c04OcSKeHDEa0p9jGHo2ldBpKS6uV9S0bwmvKGdlPD/aSxs+nI1p7L3XO2Vs+qyovrzvDT5rD4NvYyxPWSmVsTnG4aTz2/FdiNK0OebNF/JX9XaY6JmyQyfVxvd3mwTFV6dY/Mhldzucxns1iqkbk554DpK2NyVxd2BOiAngpzMNq36MP1y+6sSbTpKfJp2j6Uzj7GhJXab6k/wBzF60h/FQkZLb6Tu5Z/otnF3aF2Kd3JSBgtWeA6qaN03VQ/uYuoyfmlEOnOYeVAw9Erx7QVA/6Lbxd2/8ACwclt4u7kvw55IOC1Y4DqrPpdOzfPgkH0ZGO7iAnui000b/Kc+P6cbvay6pJ2SuDu0LWMlyEgN5ZOAAvcnmCbdCQLkKPJhtXHmWdLH7LpTJ+fNLN5E0Tr7hI0HsOKVVWdEEflyMZv5b2tNuNidio7Ieiepms6dzadvAjXlP2Rg3rPUpK7Rrk6mbr1MriDvmlbG09GqAT2lZ+fG6KJ+wHFx5NF/XT1UVsLyL2t5qdu0j0I/7mH961KabPikk8meE9ErPzVZNjyBfV1ouF9apt62zvTodGmTp2B8QIa4Xa+KYuaRsuNbWB/wCEw/H4Irb2KRoPEtt/K6EDjoQVaMNY12w/zzcVvVLS5k1tD8Zk+pdIBiYJLYgcBfVd2NPOpXmDpFFXeKVvgp2X14zfG1gXNviLHa04hWlLWQVbduB17a8x5gptzXMNnBT5CAUKSuUIQhCEIQhCEIQhCEIQhCEIQhCELDnAbUnrcoMiaXOIAAJJJAAA3knYFTueul9zi6Oj2YgzEDH6pp/1HqC6DSUhKsLOjP8ApqNvxj+VujbYyO6G7hzmwVP5yaV6qpu2M+AYfRJMhHO87PsgKGve+V5JJe5xu5xJJJ4knb1pZBk0DF2J4bv+VIjiJ0Uylopqo/ljLmdEia17yTiScSTvPEkpXFkv0j1D80vtYcB2LW6cJ526hF5CtNTYHCzOTvHoP95lYjpWt2AdeJW1zhvKTOlJXm6hPxNjco29Vex07YxZoAHglBmC8mo5lpQobsRndoQPp7p7YC2fCCjw5WtCYNZOf1FLshbPDlHwgrUlWS8mPqJWxRi7nG3MBvceAASGtmaNovyC4eWsBJSzIWSpauURxt53OPksbxcfw3q3M3s14qRvIGs8izpHeUeYeiOYdd1uyBkGOkhEcY53u3vdvcfwG5GcOW20lO+Z2OqLNb6Tz5Lf53ArE4ljdTiLtwwnYJsBptefssrVVbqh2y3TlzTVnjnk2jaGR6r53DBp2MadjnD2Deqnr5HVDy+YmR58523q4DmGCT1dW6aR8kh1nvJc4854cBuHQsNkIWwweGnw6PZLbuOrv48lb0+HMazvgEnmtX9CBzgGGxcQBfEXJACv/ImR2UsEcEfkxi1ztJ2uceckk9aokT9R4jirSyBpIgkYBUO8FIAAXEEsceIIvboKh/ieGWsiY6lBc0E7QGt+BtrzVXW4e2F23Ey3OymSrXSRD8Eq6Wui5Ly/VkAw1tQAgnjdhc09SlNVn7RMbcTB59FjXEnuA7Sqkz2zolrZg5zdSNlxEy97A4lzjvcbC/QFT/h3DaxlUJnMLWC97i17jTPXP7KnqmOEdy09F0rk2pD2DoStc85m6U5qUtZMTLEML3+NYOYnyhzHtV5ZDzhiqo2yRPa9p2EHfwI2h3EFb5zbKrBTohCFwlQhCEIQhCEIQhCEIQmvL2X4qWJ0kjwxrdpPcAN5O4LZlrLMdNE6SRwa1ouSdw6N52WC5yz0zzkr5STdsTSfBR8B6TuLz3bAu2tukJslGe2f8tc4tF2QA3bHfF1tjpDvPNsHPtUcpqIvxODe89C2UdFflO2bhx/4Tls5lNji4uWgw3CDLaWfTgOfn4LzHEGiwFl5fNbZivEk19mxa1AqcRt3YevstlHEGgACw5LLnkrCEKmc4uN3G6eQhCFyhCwsoQhYWULCEIJVt6PM2fg8PhXj42YA47WR7Wt6TtPVwUDzIyF8KqmhwvHH8ZJzgHktPSbDoBV0XWax2r2QKdvHM/wP56LP4rUXO6b9V6uqq0pZc8JO2naeTCLutvlcPwbYdJKs6rqmxsfI7BrGueehouVQFVVOlkfI7ypHOeelxuo2AU4dK6Y/p08z/Si4ZDty7R4LwAhAWVrlqQsICyhKHFpuEEA6rYx43rc5gIsRcJItkctuhXFNiNu7L190y6FtsgklVk8txbiOG8fmlubWdM1FL4SF23y2HyHjg4ceBGIW4OukNbQX5Tdu8fiFZPjBG01ZPEsH2QZYB5t9vbouiczc9oq6IOa6zgAHsJ5bHHceI4OGBUnBXJ+QsuS0kzZYjquG0HyXA7WvG8FdF5l53x1sDXsNjsew+Ux+9p/A7woLm2WaBUlQhC4SoQhCEIWueYNFytirfS9nf4CDwMbrSTXaLbWx7JHcx80dJ4JQLoUA0n57mrmMUZ+JjdtGx8gwLudo2Dt3qIUFJrHWOwd5/JaIYS9wHbzBPTGACw2BToY75q6wig3797IO6PU+wWUmkkv0L1NJfBbskUYmqIYiSBJIxhI2gPcASOfFV1dVF53TNOPittkxpceCSIV1eJKk+VqPWi/TWPEjSfK1HrRfpqB8O9VXbtJzPRUshXT4kaT5Wo9aL9NHiRpPlaj1ov00fDvSdu0vM9FSyLq6PEhSfK1HrRfppvylokpI7WlnJvvdH+mmp27iMyP0CVuN0zjYX6Kp7ourK8WVN6c3rx+4s+LKl9Of14/01TdsUvM9E/2nF4qtLrBKs0aMqX05/Xj/AE17GjGluOVMeYvZY83kbEds0vj0SHFIrcUu0fZH8BSNcRy5rSO4hvmDsx+0pPrLS0ACwFgMABsAGxetZY6oldNI6R3ErOyOMji48VGtJOUPB0LmjbK5sfV5bu5veqjarqzizZjrQwSukaGEkBhaLki2OsDw70zeKul+Un9eP3Ff4ZiFNTU+w+9ySTl/uAVlRVccDbO1VXoVpR6KaUkDwk/rR/pp1ZoTpCL+FqPWi/TWko5WVjC+LQG2eSlvxqnYbOv0VMIV0+JGk+VqPWi9xHiRpPlaj1ov01M+Heue3aXmeipZCunxI0nytR60XuI8SNH8rUetH7iPh3o7dpeZ6KmGPslTXXTzn/m9T0VQ2GCR7yGAya5BLXHFou0AeTY25wo7FJYqbR1Jhdu36fZWccrZ4xIzQrRlCk85vWPxS7NDOl9DUCVmLTYSM9Jl74cHDaD+ZXpM9ZT6jsNh2fkrWaO3eCyOM0AjO/jGR18Dz+v3811XkbKjJ4mSMcHNc0OaRvadhS9UhobzuLJDSPdyXXfFzO2vYOkcoDmKu5jri4UBwsVnwVlCELlKtFZNqsJXMeeuXzV1kst7tuWR/VsJDT14u+0rx0o5a+D0MpBs5w8Gw/4pOT3N1j1LnNjNZwHHBPRhIAXENGqccnQarb73exKZX2C9AYJNUOx6FJqpNxDlrovSKWBsETYxw/x9VrTlmx+3Uv18P3jU2JyzX/bqX6+H7xqzjRmnKk/lO8iunQhCFZrzNCEKsc7dLclHWS07adjxHq2cZHAnWY1+wN/xJC4NzKfhgfO7ZYLlWcm6vyfr7tmziqs8e83zWP8Aev8AdTlkvTpE5wFRTvjB8+N3hAOlpDTboumy6N42XZjxUp2HVLBfZUxOQzxKx/Qh4ntTxk/KMc8bZYniRjsWuabg/keZKknw8H7G9B7KCXOGRJUWrs3XPYWh8jCdjo3WcDxHHoOCiebmTayGoqG1Ur5GN1WxEnkuBJJcBuIsB1q0Kh1mlRKplu8nnVFjzIYqXusAJIGQHmfsptJI+5bqEArOstQckGcGWhS075iNYtAs29rucbAX679SwscRkeGDiQOqn2J0T1S0Ln3NzbcEr/oZ3E9qrel04PYLfA2fvne4t408P+Zt/fu/TXqLIKVjQ0MbkLfKPZROz6s57J6j3Vk02SyDc/inZjbBVD4+H/M2/vz+mnLN3SxUVs7YYaJt3YucZ3arGA2L3fF7B3p9hjaNlgA8hZNvoKho2njLzHurOQsNWU6q9CZc7s5WUNM+Z1iRyY2+nIQdVvRgSeYFO8jwBckAC5JJsAALklc96Q88DX1J1T8RFdsQ9L0pDxLrYcBbnXEj9kKwoKQ1MobwGqjlXWPlkfJIdZ73Fzjxc43PQFrWEKtOZXoLAGiwSqB9xbgvNZBrMI3jEdK1RPsQli0VDJvYtl2oy9kzNE2VhY7QiyZqCsdFI2Rh1XscHNPAtxC6jzWyw2ppo5W7Hta63C4xHUbjqXLdXHqvPb2q49B+WtaGSAn+zcHN+hJj/qB9ZNSNXm0jDE8sOoNlbCEITCRVBp0yhyIYgfKe956I2ho739yqfJrOX0AlT7TdPeqhHCJx63SH3QoLkoYu6vxUuEZhTcNZt1bB436ZpySFyVyHA9BSNRsTdm1q9BCE45sH+vUv18P3jU2pyzX/AG6l+vh+8aqtuqZqT+U7yK6eQhCsV5shc7aUB/1ap6Y/uY10SudtKP8A6tU9MX3MaZm+VXeCf/QfI/cKMLBCysXUJbM2Vk6DsqvFRNT3+LdGZQ3cHtcxpI6Wu/hCuhVNoVzZkaZKt7S1r2eDivhrAuDnPH+HktAO/FWyVPivsrB4oWGpdsf4pvytPqsKimvfrTznHUWFuJTAHLH/AIjm2pWxDgL/AFP9Bd0TO6Xc1vBUG0oZQ5EMI84mR3Q3kt7yexTRr1UueOUPDVkp3MPg29DMD/FrKBg8G3UBx/SL/wABW9JHtSjwTQAiyAi62C0WQC3UVE+aRsUbS97zZrRtJ/neuhcxszWZPgDRYyvsZpOLh5o4NGwdu9Mui/ML4JH4eZv9YkGDT/dMPm/TOF+zip+FNij2Rc6rG4riG/du4/lHqfZCEXUV0gZ5tyfTkixmku2Fh473uHot7zYb08TbMqnjjdI4NbqVE9MGfGq00ULuU79oI81p2R9J2nmw3qpWhZklc9znvJc5xLnOO0ucbknrQoEjtore0NK2mjDRrxWFlCE2p91hLozcBIUrpzyQrPDXWkI5hIUiyqzyT0j8VLdDtdqV+r8pE8dbC147g5RfKg5A6fwKcdHUurlGm53lvrMcFOmHeKwmMMDat1uNj6LpwOQtEXkjoHsWVCVYqK01s/rkR4w+yR35qE5KPldX4qydOlFZ1PJzysJ9V4/3Ks8mO5ZHEexTITmFOwt2zVsPj9wQnGXySkSXuGCbiouJN7zSt+V6JTjmv+3Uv18P3jU2JyzX/bqX6+H7xqrG6qNUn8p3kV1AhCFYLzpChOXtFNNV1MlRJJMHSatwxzA0arQ0WuwnY0KbISEA6p2KV8R2mGxVfs0KUI8+oPTIz8GJzybosyfCQ4Q+EcN8r3PHqnk9ylqLpNhvJPOrahwsXnqsNbYWGHQsSHBerpNXTarCb2A2ncOvcu1FUTy5UXktw9qb7rFRNrPceJWvWXmtdLv6h8nM+mg9Ffws2WALxlKvEUMkh8xpd12wHWbKmtckknEkkk8ScT3qwNIddq07YwcZHi/0Wco9+qq+CvsGh2YS/mfQf3dXNCywLl6JVn6Jcw9dwrahvJGNOw+c4f3hHAbuJx3C8a0d5lGvnu8EU8djIdmsd0bTxO/gOkLoSGINaGtADWgAAbAALADmstDFH+oqBi2IbI3MZz4+y9ALKFrmmDWlziGtaCSSbAAYkk7gpSyqR5dy1HSQPmmdqsYOtx3NaN7icAub85M4ZK6ofPKduDG3wZGDyWj+cSSU8aRM+XV8+qy4p4ifBN2a52GVw4kbBuB4kqKBRZX3yC12FUO6G8f8x9F7CyvAKzrKOr+69LC83QiyLr0lVP5PakaXwjkhWWHN/MJ8EoSXKnkDp/Apdo/ZfKNL9YD2NcfwTdlV+DR0lSLRRR6+UYzbyGyPPq6g73qfMe8VhsZcDVuA4AfZdDwjkjoHsQtrI7AdCwoSq1ANMuSjJQucBjE5kv2Rdju51+pUNTyarwefFdXZZoWywvY4Xa5rmuHFrgQVyzlnJrqeeSF22NzmHnscD1ix607G5K15jeHt1BunJIZ2WcVvo5tZgO8YFFVHcX4KRWR72K44Zr0aOVssYkboRdJE55r/ALdSfXw/eNTWnLNf9upP/kQ/eNVCNUzUn8p3kV1EhCFPXnqFVmeOluejrZadkET2x6lnOc8E6zGuxsbbSrTXOmlMf9WqemL7mNNyEgXCssNgZNLsvGVvZPp07Vfzen/+33lqk051p2RUw+zKf/Iq9RZMbxy0nZlP+1TOq0v5Rfskjj+hE3/fdNdFlSpr6qJtRPLK3W13Nc46mq3lHkjkgYW2JhUq0f0t3yyHc0MHS46x7mjtUSsnMcDnX4ffJElLDC27Wi6ness3Wm6xJOGtLicGguPQASfYsNa+ig2Vf59V/hKot3RAM+0eU72gdSQZAyHJWTsgiF3O2k7GtHlOdzD8hvSCecyPc84l7i7rcb/ir/0ZZlChpw+Qf1iYAyX8xu1sY6Np5+gLfUsGwxsfIKTU1QpIMvmOikWb+Qo6SnZBELNYMTvc4+U93OTinJCFYrIOcXG51QoLpKyPX1jBT0oY2Ei8rnSBrnm+DLWwaNp44cMZ0hIRcWXUchjcHDhzVBDQ3lD0Yf3o/JevE1lDhD+9/wDyr7Qm901WfbFQOXRUMNDNf/7H70+6vQ0LV/GnH+Y/3Fe6CjctR2xU+HRcv5x5vS0M5hm1dbVa67Ddpa69sSAdx3JsU400n/qf+TF7XqDKM4WNlqaSZ0sLXu1IXtjbkBOASajj39i3TS6rSeHtV1QR7EZeeP2UsuDGlztBmmzKEl39GHWrN0G5Ju+acjDkxN/1v/2Kqhib710ro4yB8FoomEWdq67/AKx/Kd2XA6lxI6+a84mlM0rpDxN1K0IQo64WCFS2mjNXVc2qYOEcv/jf/tPUrqTflvJbKiJ0b2hzXAtcDvadoXTTYpCuVqKo1HY7DgfwTutOdebb6KodE4EjbG704ycD07jzhaMn1V+Sdo2dCnwv/StFgtcGH4d5yOnny+vDxXmoi1TzHYlOQKpsdXTyPNmsmic48GteCThzLZLHrCxTfLFY2KrKqn3TtoaH0Wkmj2gRwK6I8aWTfnTPUl9xHjTyb86Z6kvuLnPVRqpjfFZ/sZn7j6ey6M8aeTfnTPUl9xUpn/lSOoyjPLC7XjeY9VwBF7RsacCAdoKj2osgLlzy4WUukw5tO/bBPJekLyhN2VrdDlY2aFJ4OlZhi+8h+15P8ICryCEve1g2uc1o6zZWtEwNAaNjQAOgCwVJjElmNj559FBqnXsFuumPPWu8HSlo2yEM6tru4W6083UBz1yj4So1BsiGr9s2LvwHUqvDoN7OOQz6f2orG7TgEq0bzUkdYJax4Y2NuvHrBxBluNW+qDsFz0gK4/Glk350z1JfcXOeqjUWza/ZCWpw5s79okrozxp5N+dM9SX3EeNLJvzpnqS+4uc9XmRqLrelRexmcz6ey6M8aeTfnTPUl9xHjTyb86Z6kvuLnPVRqo3pR2MzmfT2XRnjTyb86Z6kvuI8aeTfnTPUl9xc56qC1G9KOxmfuPoujPGlk350z1JfcR40sm/OmepL7i5z1EaqN6UvYsf7j6eyl2k/LUNVXeFgeJGeCjbrAEC41iRygDvCi0UesbLw1t8AnCCHVHOnaeAzvudOKvaeERsDBoF7aLCybcpVFzqjYNvSlVZVagw8o7PzSGgoXzSNjjbrPe4NaBvJ/kntVtK+w2QqTGq4AfDs+vt7qVaMM2PhdW1zheKGz3cHPv8AFt7RrHmbzrouCPVaAo7mLmq2ipmMFi7ynuHnSEcp3RuHMApMoDjcrLhCEIXCVCEIQhRHP7MtldAW4Ne27o328l1sb2807x0cFzvlLJslPK6ORpY9hsRz7iDvB2g711qQoTpA0fR1ses2zJWjkPt/A/i0nrG7gnGusk8VRVHW62B8r2rfLEHDFIMq5KlppXRytLHtOz2Fp3g7iFtpcoXwdgeO7rU5sgeNl61eHYsHgRTnPgefn4rXLEW7VrunR7QdqRzUltmI71XT0bmd5mY9VeuZbRJ7oQhQE2hCFhCDknvM+l16kE7I2l/X5I7z3KfgqN5k0OrC6Q7ZDh9FuHeb9ikSymIybyc24ZKskO066T5TygIYnyHzRyRxccGjtVYOeXEuJuSSSeJJuVIM8sr+EkETTdsZ5RG9/wCQGHSSo8FcYbT7qLaOrvtwT9Ozis3QhCs1MRdCEIQhCEIQi6LoQhCLr0xhJsFsipSeYJayMN2KbBRukzdkF21hK8wwBo515qqoMHE7gtdVXBuAxPcOlNzGOe4AXc5xsABck7gB+Csy5sY2GKnxHFWwgxQ5u58B/f8AvBYuXu4knpPQFeOi7R78Hb4eYDwzxgPk2m3J+kd/DYk2jfRj4EieoaDLgWM2iLnPF/s3XOKtRkYAsFCe5ZDMm5WQLLKEJpKhCEIQhCEIQhBCEIQozndmPDWx6r28oX1Hjy2Hi07xxacD3qhc6syZ6F3xjdaMmzZWjkngD6DuY9RK6gSHKuTmSscHNDgRYggEEb7g7V211khC5YoJ3lzWNBeXGwbvvzcFMIc03EcqQNPADW7cR3LMOTWU+V6iMNDAGkxNx2O1Hcm/MTgpIqPFMXqKeTdRG2V72B+60mGzyiH5rjh4KG5SzWe0Fws8DaW4OA4kcOhML6QjZirOllDWlziA0Akk7ABtJVdGvje9xabAuJaDhhfDuUnCak4gHCcZj9Qyv58Lq2iqWF2xIQDw4JvLbLfQ0TpZGxt2uPYN5PQMUscy+Fr32C17qWZvZCEALiOW7b/hb6P59C6xO1FHtbVydBx/8CenOwLXTpTwBjGsbsaA0dAFk1ZzZd+Dss0/Gv8AJ/wje8/hz9CUZYyy2BpHlSEclvsLuAUCqWySPc951nONyR7BwG5Z+gw2Wc757Ts+Wv8AShMjL0kCyvZhcNx7FjUPArRFrhqFYNbsiywhZ1TwKyIjwPYkDSdAurLyhbRSu4L22hO8hOtp5XaNKXZPJJ0AJa2iA24re2MDYFKZQPPzG3quhGUhjpHHmSqKmA5+dEtU1u09QxKRTZTJwaLc52qYyCGHPUqHPXU1N8zrnkMz/X1S+SYNFybfzwTdUZRLsG4Dv/4WqKB8jgAHPccAAC5x6AMVYeauh6WUtdVExM2+DaQZD9I7Gd56ESTErN1mMTT92Put9T9fZQfImb81XJ4OFmu7aTsa0cXuOwfyLq8sxdGcdGBI+z5iMXkYNvujB2dO082xSjImbUNKwMiY1jRuA2ni47XHnKdgFFc+6pwFhrABYYBZQhNpUIQhCEIQhCEIQhCEIQhCEIQhCFWGk3MeSRzKmmwni2btdgxsP8QuekEhQzJ+eUZ5FQDDI3B2sDq3G3ddvQR1roCSMOFiLqNZezBpqr+0iY47nHkvHQ5uKi1VHDVC0gzGhGqfhqHwnu9FXcpinjczXa9jwQdV7dh4WUado+jBxnIbztZe3Te3cptV6CoSbsfKzm1mO9ouk7NBLL8qaU/ZYPaCokGGyU9xDNYH/kH+U/JVslzfHf6qPU0tFRDCQOdx1vCP6g3BvcmzKWfxOEDC0ek62t9kC4b3qy6HQtSNGLHPuNr3n2NsLpHlHQZC6/gpJIzwNpG99j3p+PDYQ/eSkvd/1p0/wXLq6WwDLNA5f2qmGVATd2tc4knE3W5lcw+d23Cl1ZoUqWnkSxPG7W12H2Ed6ZqnRhXs/uQ7nZJGfaQrts5GQUuPGqmMWIB+nsQm5tQ30h2r0JBxHaF5mzLrW7aWfqjc4fw3SU5t1I208/7mT3U58QeSlD8QScWDqlhkHEdoWDO0ecO0JG3N2oOynm/cyfklEWZ9Y7ZSzn/KePaEfEHkg/iCThGOqy6tYPOHVitLspt3AnuTpT6Nq9//AG7m/TexvtdfuTxSaGqx1tZ0LPtOcexrbd65NQ5R345Uu0AH09yoa/Kh3NA6cUnfUPdtcfYO5W9k3QU3AzTPdzMa1g7TrFS7JWi+igsRAxx9KS8jv47gdSZdMTqVXy1tRN87z9h0CoHJObdRUn4mF7+cCzB0vNm96n2QNCkjiDUyBo9CLF3W9wsOoFXRBQsYAABhs2YdHBbwE0XqJZMGQMyqakbaKJrTaxcMXnpecSn5rANgsvSFxddIQhCRCEIQhCEIQhCEIQhCEIQhCEIQhCEIQhCEIQhCEIQhCEIQhCF4MQO4dgQhCF4+Ct9ELz8FbY4e1CEqECkbbZ3lehSM9EIQhC9tgaNwXqyEJELKEIQhCEIQhCEIQhCEIQhCEIQhCEIQhCEIQhf/2Q=="/>
          <p:cNvSpPr/>
          <p:nvPr/>
        </p:nvSpPr>
        <p:spPr>
          <a:xfrm>
            <a:off x="155520" y="-144360"/>
            <a:ext cx="304920" cy="304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a-E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Droid Sans Fallback" pitchFamily="2"/>
              <a:cs typeface="FreeSans" pitchFamily="2"/>
            </a:endParaRPr>
          </a:p>
        </p:txBody>
      </p:sp>
      <p:pic>
        <p:nvPicPr>
          <p:cNvPr id="5" name="Imatge 4" descr="PFZ.jpeg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42960" y="3643199"/>
            <a:ext cx="3500279" cy="2646360"/>
          </a:xfrm>
          <a:prstGeom prst="rect">
            <a:avLst/>
          </a:prstGeom>
          <a:noFill/>
          <a:ln>
            <a:noFill/>
          </a:ln>
          <a:effectLst>
            <a:outerShdw dist="50760" dir="5400000" algn="tl">
              <a:srgbClr val="000000">
                <a:alpha val="14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 txBox="1">
            <a:spLocks noGrp="1"/>
          </p:cNvSpPr>
          <p:nvPr>
            <p:ph type="body" idx="4294967295"/>
          </p:nvPr>
        </p:nvSpPr>
        <p:spPr>
          <a:xfrm>
            <a:off x="762120" y="930240"/>
            <a:ext cx="7524719" cy="492768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buNone/>
            </a:pPr>
            <a:endParaRPr lang="ca-ES"/>
          </a:p>
          <a:p>
            <a:pPr marL="0" lvl="0" indent="0" hangingPunct="1">
              <a:buNone/>
            </a:pPr>
            <a:endParaRPr lang="ca-ES" b="1"/>
          </a:p>
          <a:p>
            <a:pPr marL="0" lvl="0" indent="0" hangingPunct="1">
              <a:buNone/>
            </a:pPr>
            <a:endParaRPr lang="ca-ES" b="1"/>
          </a:p>
        </p:txBody>
      </p:sp>
      <p:sp>
        <p:nvSpPr>
          <p:cNvPr id="3" name="Contenidor de text 2">
            <a:hlinkClick r:id="rId3"/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2520" y="1368000"/>
            <a:ext cx="7143480" cy="455436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spcBef>
                <a:spcPts val="499"/>
              </a:spcBef>
              <a:buNone/>
            </a:pPr>
            <a:r>
              <a:rPr lang="ca-ES" sz="2000" dirty="0">
                <a:latin typeface="Arial" pitchFamily="2"/>
                <a:cs typeface="Arial" pitchFamily="2"/>
              </a:rPr>
              <a:t/>
            </a:r>
            <a:br>
              <a:rPr lang="ca-ES" sz="2000" dirty="0">
                <a:latin typeface="Arial" pitchFamily="2"/>
                <a:cs typeface="Arial" pitchFamily="2"/>
              </a:rPr>
            </a:br>
            <a:r>
              <a:rPr lang="ca-ES" sz="1800" b="1" dirty="0">
                <a:latin typeface="Arial" pitchFamily="2"/>
                <a:cs typeface="Arial" pitchFamily="2"/>
              </a:rPr>
              <a:t>GRUPS DE TREBALL </a:t>
            </a:r>
            <a:r>
              <a:rPr lang="ca-ES" sz="1800" dirty="0">
                <a:latin typeface="Arial" pitchFamily="2"/>
                <a:cs typeface="Arial" pitchFamily="2"/>
              </a:rPr>
              <a:t>(2):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Grup de treball d'Anglès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Grup de Treball d'Educació Física</a:t>
            </a:r>
          </a:p>
          <a:p>
            <a:pPr lvl="0" hangingPunct="1">
              <a:spcBef>
                <a:spcPts val="400"/>
              </a:spcBef>
              <a:buNone/>
            </a:pPr>
            <a:endParaRPr lang="ca-ES" sz="1800" dirty="0">
              <a:latin typeface="Arial" pitchFamily="2"/>
              <a:cs typeface="Arial" pitchFamily="2"/>
            </a:endParaRP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Recordem que els grups de treballs o coordinacions han de tenir contingut. Es pot demanar assessorament o l’assistència d’un o més ponents per tal d’enriquir, dinamitzar, organitzar</a:t>
            </a:r>
            <a:r>
              <a:rPr lang="ca-ES" sz="1800" dirty="0" smtClean="0">
                <a:latin typeface="Arial" pitchFamily="2"/>
                <a:cs typeface="Arial" pitchFamily="2"/>
              </a:rPr>
              <a:t>...</a:t>
            </a:r>
          </a:p>
          <a:p>
            <a:pPr lvl="0" hangingPunct="1">
              <a:spcBef>
                <a:spcPts val="400"/>
              </a:spcBef>
              <a:buNone/>
            </a:pPr>
            <a:endParaRPr lang="ca-ES" sz="1800" dirty="0">
              <a:latin typeface="Arial" pitchFamily="2"/>
              <a:cs typeface="Arial" pitchFamily="2"/>
            </a:endParaRPr>
          </a:p>
          <a:p>
            <a:pPr marL="0" lvl="0" indent="0" hangingPunct="1">
              <a:spcBef>
                <a:spcPts val="499"/>
              </a:spcBef>
              <a:buNone/>
            </a:pPr>
            <a:r>
              <a:rPr lang="ca-ES" sz="2000" b="1" dirty="0" smtClean="0">
                <a:latin typeface="Arial" pitchFamily="2"/>
                <a:cs typeface="Arial" pitchFamily="2"/>
              </a:rPr>
              <a:t>Propostes 2015-2016:</a:t>
            </a:r>
          </a:p>
          <a:p>
            <a:pPr marL="0" lvl="0" indent="0" hangingPunct="1">
              <a:spcBef>
                <a:spcPts val="499"/>
              </a:spcBef>
              <a:buNone/>
            </a:pPr>
            <a:r>
              <a:rPr lang="ca-ES" sz="1800" dirty="0" smtClean="0">
                <a:latin typeface="Arial" pitchFamily="2"/>
                <a:cs typeface="Arial" pitchFamily="2"/>
              </a:rPr>
              <a:t>Ara Escric (18 sessions, 6 per a cada cicle de primària)</a:t>
            </a:r>
            <a:br>
              <a:rPr lang="ca-ES" sz="1800" dirty="0" smtClean="0">
                <a:latin typeface="Arial" pitchFamily="2"/>
                <a:cs typeface="Arial" pitchFamily="2"/>
              </a:rPr>
            </a:br>
            <a:r>
              <a:rPr lang="ca-ES" sz="1800" dirty="0" smtClean="0">
                <a:latin typeface="Arial" pitchFamily="2"/>
                <a:cs typeface="Arial" pitchFamily="2"/>
              </a:rPr>
              <a:t>L’atenció a l’alumnat amb TDAH en el centre </a:t>
            </a:r>
            <a:r>
              <a:rPr lang="ca-ES" sz="1400" dirty="0" smtClean="0">
                <a:latin typeface="Arial" pitchFamily="2"/>
                <a:cs typeface="Arial" pitchFamily="2"/>
              </a:rPr>
              <a:t>(escoles que encara no ho han fet: </a:t>
            </a:r>
            <a:r>
              <a:rPr lang="ca-ES" sz="1400" dirty="0" err="1">
                <a:latin typeface="Arial" pitchFamily="2"/>
                <a:cs typeface="Arial" pitchFamily="2"/>
              </a:rPr>
              <a:t>X</a:t>
            </a:r>
            <a:r>
              <a:rPr lang="ca-ES" sz="1400" dirty="0" err="1" smtClean="0">
                <a:latin typeface="Arial" pitchFamily="2"/>
                <a:cs typeface="Arial" pitchFamily="2"/>
              </a:rPr>
              <a:t>arau</a:t>
            </a:r>
            <a:r>
              <a:rPr lang="ca-ES" sz="1400" dirty="0" smtClean="0">
                <a:latin typeface="Arial" pitchFamily="2"/>
                <a:cs typeface="Arial" pitchFamily="2"/>
              </a:rPr>
              <a:t>, Bellaterra, Sínia) </a:t>
            </a:r>
            <a:br>
              <a:rPr lang="ca-ES" sz="1400" dirty="0" smtClean="0">
                <a:latin typeface="Arial" pitchFamily="2"/>
                <a:cs typeface="Arial" pitchFamily="2"/>
              </a:rPr>
            </a:br>
            <a:r>
              <a:rPr lang="ca-ES" sz="1800" dirty="0" smtClean="0">
                <a:latin typeface="Arial" pitchFamily="2"/>
                <a:cs typeface="Arial" pitchFamily="2"/>
              </a:rPr>
              <a:t>Possible seguiment Curs </a:t>
            </a:r>
            <a:r>
              <a:rPr lang="ca-ES" sz="1800" dirty="0" err="1" smtClean="0">
                <a:latin typeface="Arial" pitchFamily="2"/>
                <a:cs typeface="Arial" pitchFamily="2"/>
              </a:rPr>
              <a:t>Coaching</a:t>
            </a:r>
            <a:endParaRPr lang="ca-ES" sz="1800" dirty="0">
              <a:latin typeface="Arial" pitchFamily="2"/>
              <a:cs typeface="Arial" pitchFamily="2"/>
            </a:endParaRPr>
          </a:p>
          <a:p>
            <a:pPr marL="0" lvl="0" indent="0" hangingPunct="1">
              <a:spcBef>
                <a:spcPts val="499"/>
              </a:spcBef>
              <a:buNone/>
            </a:pPr>
            <a:endParaRPr lang="ca-ES" sz="2000" dirty="0" smtClean="0">
              <a:cs typeface="Arial" pitchFamily="2"/>
            </a:endParaRPr>
          </a:p>
          <a:p>
            <a:pPr marL="0" lvl="0" indent="0" hangingPunct="1">
              <a:spcBef>
                <a:spcPts val="499"/>
              </a:spcBef>
              <a:buNone/>
            </a:pPr>
            <a:r>
              <a:rPr lang="ca-ES" sz="2000" dirty="0" smtClean="0">
                <a:cs typeface="Arial" pitchFamily="2"/>
              </a:rPr>
              <a:t>Formulari </a:t>
            </a:r>
            <a:r>
              <a:rPr lang="ca-ES" sz="2000" dirty="0">
                <a:cs typeface="Arial" pitchFamily="2"/>
              </a:rPr>
              <a:t>de </a:t>
            </a:r>
            <a:r>
              <a:rPr lang="es-ES" sz="2000" b="1" dirty="0">
                <a:cs typeface="Arial" pitchFamily="2"/>
                <a:hlinkClick r:id="rId4"/>
              </a:rPr>
              <a:t>DEMANDA FORMACIÓ en centre PFZ 2016-2017</a:t>
            </a:r>
            <a:endParaRPr lang="es-ES" sz="2000" b="1" dirty="0">
              <a:cs typeface="Arial" pitchFamily="2"/>
              <a:hlinkClick r:id="rId3"/>
            </a:endParaRPr>
          </a:p>
          <a:p>
            <a:pPr marL="0" lvl="0" indent="0" hangingPunct="1">
              <a:spcBef>
                <a:spcPts val="499"/>
              </a:spcBef>
              <a:buNone/>
            </a:pPr>
            <a:endParaRPr lang="es-ES" sz="2000" b="1" dirty="0"/>
          </a:p>
          <a:p>
            <a:pPr marL="0" lvl="0" indent="0" hangingPunct="1">
              <a:spcBef>
                <a:spcPts val="499"/>
              </a:spcBef>
              <a:buNone/>
            </a:pPr>
            <a:endParaRPr lang="es-ES" sz="2000" b="1" dirty="0"/>
          </a:p>
        </p:txBody>
      </p:sp>
      <p:pic>
        <p:nvPicPr>
          <p:cNvPr id="4" name="Contenidor de contingut 3" descr="PFZ.jpeg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785520" y="500040"/>
            <a:ext cx="1071359" cy="809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 txBox="1">
            <a:spLocks noGrp="1"/>
          </p:cNvSpPr>
          <p:nvPr>
            <p:ph type="body" idx="4294967295"/>
          </p:nvPr>
        </p:nvSpPr>
        <p:spPr>
          <a:xfrm>
            <a:off x="762120" y="930240"/>
            <a:ext cx="7524719" cy="492768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buNone/>
            </a:pPr>
            <a:endParaRPr lang="ca-ES" b="1"/>
          </a:p>
          <a:p>
            <a:pPr marL="0" lvl="0" indent="0" hangingPunct="1">
              <a:buNone/>
            </a:pPr>
            <a:endParaRPr lang="ca-ES" b="1"/>
          </a:p>
          <a:p>
            <a:pPr marL="0" lvl="0" indent="0" hangingPunct="1">
              <a:buNone/>
            </a:pPr>
            <a:endParaRPr lang="ca-ES" b="1"/>
          </a:p>
        </p:txBody>
      </p:sp>
      <p:sp>
        <p:nvSpPr>
          <p:cNvPr id="3" name="Contenidor de text 2"/>
          <p:cNvSpPr txBox="1">
            <a:spLocks noGrp="1"/>
          </p:cNvSpPr>
          <p:nvPr>
            <p:ph type="body" idx="4294967295"/>
          </p:nvPr>
        </p:nvSpPr>
        <p:spPr>
          <a:xfrm>
            <a:off x="1152000" y="1440000"/>
            <a:ext cx="7560000" cy="518400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spcBef>
                <a:spcPts val="499"/>
              </a:spcBef>
              <a:buNone/>
            </a:pPr>
            <a:r>
              <a:rPr lang="es-ES" sz="2400" b="1" dirty="0" err="1"/>
              <a:t>Calendari</a:t>
            </a:r>
            <a:r>
              <a:rPr lang="es-ES" sz="2400" b="1" dirty="0"/>
              <a:t>: </a:t>
            </a:r>
            <a:r>
              <a:rPr lang="es-ES" sz="2000" b="1" dirty="0"/>
              <a:t/>
            </a:r>
            <a:br>
              <a:rPr lang="es-ES" sz="2000" b="1" dirty="0"/>
            </a:br>
            <a:r>
              <a:rPr lang="es-ES" sz="2000" b="1" dirty="0"/>
              <a:t/>
            </a:r>
            <a:br>
              <a:rPr lang="es-ES" sz="2000" b="1" dirty="0"/>
            </a:br>
            <a:r>
              <a:rPr lang="es-ES" sz="2000" dirty="0"/>
              <a:t>- </a:t>
            </a:r>
            <a:r>
              <a:rPr lang="es-ES" sz="2000" b="1" dirty="0" err="1"/>
              <a:t>fins</a:t>
            </a:r>
            <a:r>
              <a:rPr lang="es-ES" sz="2000" b="1" dirty="0"/>
              <a:t> el 16 de </a:t>
            </a:r>
            <a:r>
              <a:rPr lang="es-ES" sz="2000" b="1" dirty="0" err="1"/>
              <a:t>maig</a:t>
            </a:r>
            <a:r>
              <a:rPr lang="es-ES" sz="2000" dirty="0"/>
              <a:t>: </a:t>
            </a:r>
            <a:r>
              <a:rPr lang="es-ES" sz="2000" b="1" dirty="0" err="1"/>
              <a:t>recollida</a:t>
            </a:r>
            <a:r>
              <a:rPr lang="es-ES" sz="2000" dirty="0"/>
              <a:t> de </a:t>
            </a:r>
            <a:r>
              <a:rPr lang="es-ES" sz="2000" b="1" i="1" dirty="0"/>
              <a:t>demandes</a:t>
            </a:r>
            <a:r>
              <a:rPr lang="es-ES" sz="2000" dirty="0"/>
              <a:t> de </a:t>
            </a:r>
            <a:r>
              <a:rPr lang="es-ES" sz="2000" dirty="0" err="1"/>
              <a:t>formació</a:t>
            </a:r>
            <a:r>
              <a:rPr lang="es-ES" sz="2000" dirty="0"/>
              <a:t> en centre (</a:t>
            </a:r>
            <a:r>
              <a:rPr lang="es-ES" sz="2000" dirty="0" err="1"/>
              <a:t>formulari</a:t>
            </a:r>
            <a:r>
              <a:rPr lang="es-ES" sz="2000" dirty="0"/>
              <a:t>)</a:t>
            </a:r>
          </a:p>
          <a:p>
            <a:pPr marL="0" lvl="0" indent="0" hangingPunct="1">
              <a:spcBef>
                <a:spcPts val="499"/>
              </a:spcBef>
              <a:buNone/>
            </a:pP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- el </a:t>
            </a:r>
            <a:r>
              <a:rPr lang="es-ES" sz="2000" b="1" i="1" dirty="0"/>
              <a:t>24 de </a:t>
            </a:r>
            <a:r>
              <a:rPr lang="es-ES" sz="2000" b="1" i="1" dirty="0" err="1"/>
              <a:t>maig</a:t>
            </a:r>
            <a:r>
              <a:rPr lang="es-ES" sz="2000" dirty="0"/>
              <a:t> a les 12:00, reunió de la </a:t>
            </a:r>
            <a:r>
              <a:rPr lang="es-ES" sz="2000" b="1" i="1" dirty="0" err="1"/>
              <a:t>Comissió</a:t>
            </a:r>
            <a:r>
              <a:rPr lang="es-ES" sz="2000" dirty="0"/>
              <a:t> del PFZ</a:t>
            </a:r>
          </a:p>
          <a:p>
            <a:pPr marL="0" lvl="0" indent="0" hangingPunct="1">
              <a:spcBef>
                <a:spcPts val="499"/>
              </a:spcBef>
              <a:buNone/>
            </a:pP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- el </a:t>
            </a:r>
            <a:r>
              <a:rPr lang="es-ES" sz="2000" b="1" dirty="0"/>
              <a:t>15 de </a:t>
            </a:r>
            <a:r>
              <a:rPr lang="es-ES" sz="2000" b="1" dirty="0" err="1"/>
              <a:t>juliol</a:t>
            </a:r>
            <a:r>
              <a:rPr lang="es-ES" sz="2000" dirty="0"/>
              <a:t>, </a:t>
            </a:r>
            <a:r>
              <a:rPr lang="es-ES" sz="2000" b="1" dirty="0" err="1"/>
              <a:t>publicació</a:t>
            </a:r>
            <a:r>
              <a:rPr lang="es-ES" sz="2000" dirty="0"/>
              <a:t> de </a:t>
            </a:r>
            <a:r>
              <a:rPr lang="es-ES" sz="2000" dirty="0" err="1"/>
              <a:t>l'oferta</a:t>
            </a:r>
            <a:r>
              <a:rPr lang="es-ES" sz="2000" dirty="0"/>
              <a:t>  </a:t>
            </a:r>
            <a:r>
              <a:rPr lang="es-ES" sz="2000" b="1" i="1" dirty="0"/>
              <a:t>formativa</a:t>
            </a:r>
            <a:r>
              <a:rPr lang="es-ES" sz="2000" dirty="0"/>
              <a:t> del 2015-16</a:t>
            </a:r>
          </a:p>
          <a:p>
            <a:pPr marL="0" lvl="0" indent="0" hangingPunct="1">
              <a:spcBef>
                <a:spcPts val="499"/>
              </a:spcBef>
              <a:buNone/>
            </a:pP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- </a:t>
            </a:r>
            <a:r>
              <a:rPr lang="es-ES" sz="2000" b="1" i="1" dirty="0"/>
              <a:t>del 12 al 28 de </a:t>
            </a:r>
            <a:r>
              <a:rPr lang="es-ES" sz="2000" b="1" i="1" dirty="0" err="1"/>
              <a:t>setembre</a:t>
            </a:r>
            <a:r>
              <a:rPr lang="es-ES" sz="2000" dirty="0"/>
              <a:t>, </a:t>
            </a:r>
            <a:r>
              <a:rPr lang="es-ES" sz="2000" dirty="0" err="1"/>
              <a:t>període</a:t>
            </a:r>
            <a:r>
              <a:rPr lang="es-ES" sz="2000" dirty="0"/>
              <a:t> </a:t>
            </a:r>
            <a:r>
              <a:rPr lang="es-ES" sz="2000" dirty="0" err="1"/>
              <a:t>d</a:t>
            </a:r>
            <a:r>
              <a:rPr lang="es-ES" sz="2000" b="1" dirty="0" err="1"/>
              <a:t>'</a:t>
            </a:r>
            <a:r>
              <a:rPr lang="es-ES" sz="2000" b="1" i="1" dirty="0" err="1"/>
              <a:t>inscripcions</a:t>
            </a:r>
            <a:endParaRPr lang="es-ES" sz="2000" b="1" i="1" dirty="0"/>
          </a:p>
          <a:p>
            <a:pPr marL="0" lvl="0" indent="0" hangingPunct="1">
              <a:spcBef>
                <a:spcPts val="499"/>
              </a:spcBef>
              <a:buNone/>
            </a:pP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- el </a:t>
            </a:r>
            <a:r>
              <a:rPr lang="es-ES" sz="2000" b="1" i="1" dirty="0"/>
              <a:t> 10 </a:t>
            </a:r>
            <a:r>
              <a:rPr lang="es-ES" sz="2000" b="1" i="1" dirty="0" err="1"/>
              <a:t>d'octubre</a:t>
            </a:r>
            <a:r>
              <a:rPr lang="es-ES" sz="2000" dirty="0"/>
              <a:t>, consulta </a:t>
            </a:r>
            <a:r>
              <a:rPr lang="es-ES" sz="2000" dirty="0" err="1"/>
              <a:t>d'</a:t>
            </a:r>
            <a:r>
              <a:rPr lang="es-ES" sz="2000" b="1" i="1" dirty="0" err="1"/>
              <a:t>assignacions</a:t>
            </a:r>
            <a:endParaRPr lang="es-ES" sz="2000" b="1" i="1" dirty="0"/>
          </a:p>
          <a:p>
            <a:pPr marL="0" lvl="0" indent="0" hangingPunct="1">
              <a:spcBef>
                <a:spcPts val="499"/>
              </a:spcBef>
              <a:buNone/>
            </a:pPr>
            <a:endParaRPr lang="es-ES" sz="2000" dirty="0"/>
          </a:p>
          <a:p>
            <a:pPr marL="0" lvl="0" indent="0" hangingPunct="1">
              <a:spcBef>
                <a:spcPts val="499"/>
              </a:spcBef>
              <a:buNone/>
            </a:pPr>
            <a:r>
              <a:rPr lang="es-ES" sz="2000" dirty="0"/>
              <a:t>- </a:t>
            </a:r>
            <a:r>
              <a:rPr lang="es-ES" sz="2000" b="1" dirty="0"/>
              <a:t>a partir del 17 </a:t>
            </a:r>
            <a:r>
              <a:rPr lang="es-ES" sz="2000" b="1" dirty="0" err="1"/>
              <a:t>d'octubre</a:t>
            </a:r>
            <a:r>
              <a:rPr lang="es-ES" sz="2000" b="1" dirty="0"/>
              <a:t>, </a:t>
            </a:r>
            <a:r>
              <a:rPr lang="es-ES" sz="2000" b="1" dirty="0" err="1"/>
              <a:t>començament</a:t>
            </a:r>
            <a:r>
              <a:rPr lang="es-ES" sz="2000" b="1" dirty="0"/>
              <a:t> </a:t>
            </a:r>
            <a:r>
              <a:rPr lang="es-ES" sz="2000" b="1" dirty="0" err="1"/>
              <a:t>dels</a:t>
            </a:r>
            <a:r>
              <a:rPr lang="es-ES" sz="2000" b="1" dirty="0"/>
              <a:t> cursos</a:t>
            </a:r>
          </a:p>
        </p:txBody>
      </p:sp>
      <p:pic>
        <p:nvPicPr>
          <p:cNvPr id="4" name="Contenidor de contingut 3" descr="PFZ.jpeg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85520" y="500040"/>
            <a:ext cx="1071359" cy="809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 txBox="1">
            <a:spLocks noGrp="1"/>
          </p:cNvSpPr>
          <p:nvPr>
            <p:ph type="body" idx="4294967295"/>
          </p:nvPr>
        </p:nvSpPr>
        <p:spPr>
          <a:xfrm>
            <a:off x="762120" y="930240"/>
            <a:ext cx="7524719" cy="492768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buNone/>
            </a:pPr>
            <a:endParaRPr lang="ca-ES" b="1" dirty="0"/>
          </a:p>
          <a:p>
            <a:pPr marL="0" lvl="0" indent="0" hangingPunct="1">
              <a:buNone/>
            </a:pPr>
            <a:endParaRPr lang="ca-ES" b="1" dirty="0"/>
          </a:p>
          <a:p>
            <a:pPr marL="0" lvl="0" indent="0" hangingPunct="1">
              <a:buNone/>
            </a:pPr>
            <a:endParaRPr lang="ca-ES" b="1" dirty="0"/>
          </a:p>
        </p:txBody>
      </p:sp>
      <p:sp>
        <p:nvSpPr>
          <p:cNvPr id="3" name="Contenidor de text 2"/>
          <p:cNvSpPr txBox="1">
            <a:spLocks noGrp="1"/>
          </p:cNvSpPr>
          <p:nvPr>
            <p:ph type="body" idx="4294967295"/>
          </p:nvPr>
        </p:nvSpPr>
        <p:spPr>
          <a:xfrm>
            <a:off x="1643039" y="1714680"/>
            <a:ext cx="6786720" cy="400032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spcBef>
                <a:spcPts val="400"/>
              </a:spcBef>
              <a:buNone/>
            </a:pPr>
            <a:r>
              <a:rPr lang="ca-ES" sz="3600" dirty="0" smtClean="0">
                <a:latin typeface="Arial" pitchFamily="2"/>
                <a:cs typeface="Arial" pitchFamily="2"/>
              </a:rPr>
              <a:t>Per qualsevol dubte podeu </a:t>
            </a:r>
            <a:br>
              <a:rPr lang="ca-ES" sz="3600" dirty="0" smtClean="0">
                <a:latin typeface="Arial" pitchFamily="2"/>
                <a:cs typeface="Arial" pitchFamily="2"/>
              </a:rPr>
            </a:br>
            <a:r>
              <a:rPr lang="ca-ES" sz="3600" dirty="0" smtClean="0">
                <a:latin typeface="Arial" pitchFamily="2"/>
                <a:cs typeface="Arial" pitchFamily="2"/>
              </a:rPr>
              <a:t>- enviar un </a:t>
            </a:r>
            <a:r>
              <a:rPr lang="ca-ES" sz="3600" dirty="0" err="1" smtClean="0">
                <a:latin typeface="Arial" pitchFamily="2"/>
                <a:cs typeface="Arial" pitchFamily="2"/>
              </a:rPr>
              <a:t>mail</a:t>
            </a:r>
            <a:r>
              <a:rPr lang="ca-ES" sz="3600" dirty="0" smtClean="0">
                <a:latin typeface="Arial" pitchFamily="2"/>
                <a:cs typeface="Arial" pitchFamily="2"/>
              </a:rPr>
              <a:t> a:</a:t>
            </a:r>
          </a:p>
          <a:p>
            <a:pPr marL="0" lvl="0" indent="0" hangingPunct="1">
              <a:spcBef>
                <a:spcPts val="400"/>
              </a:spcBef>
              <a:buNone/>
            </a:pPr>
            <a:r>
              <a:rPr lang="ca-ES" sz="3600" dirty="0" smtClean="0">
                <a:latin typeface="Arial" pitchFamily="2"/>
                <a:cs typeface="Arial" pitchFamily="2"/>
                <a:hlinkClick r:id="rId3"/>
              </a:rPr>
              <a:t>c</a:t>
            </a:r>
            <a:r>
              <a:rPr lang="ca-ES" sz="3600" dirty="0" smtClean="0">
                <a:latin typeface="Arial" pitchFamily="2"/>
                <a:cs typeface="Arial" pitchFamily="2"/>
                <a:hlinkClick r:id="rId3"/>
              </a:rPr>
              <a:t>rp-cerdanyola@xtec.cat</a:t>
            </a:r>
            <a:endParaRPr lang="ca-ES" sz="3600" dirty="0" smtClean="0">
              <a:latin typeface="Arial" pitchFamily="2"/>
              <a:cs typeface="Arial" pitchFamily="2"/>
            </a:endParaRPr>
          </a:p>
          <a:p>
            <a:pPr marL="0" lvl="0" indent="0" hangingPunct="1">
              <a:spcBef>
                <a:spcPts val="400"/>
              </a:spcBef>
              <a:buNone/>
            </a:pPr>
            <a:endParaRPr lang="ca-ES" sz="3600" dirty="0">
              <a:latin typeface="Arial" pitchFamily="2"/>
              <a:cs typeface="Arial" pitchFamily="2"/>
            </a:endParaRPr>
          </a:p>
          <a:p>
            <a:pPr lvl="0" hangingPunct="1">
              <a:spcBef>
                <a:spcPts val="400"/>
              </a:spcBef>
              <a:buFontTx/>
              <a:buChar char="-"/>
            </a:pPr>
            <a:r>
              <a:rPr lang="ca-ES" sz="3600" dirty="0" smtClean="0">
                <a:latin typeface="Arial" pitchFamily="2"/>
                <a:cs typeface="Arial" pitchFamily="2"/>
              </a:rPr>
              <a:t>trucar al 93 580 48 76</a:t>
            </a:r>
            <a:br>
              <a:rPr lang="ca-ES" sz="3600" dirty="0" smtClean="0">
                <a:latin typeface="Arial" pitchFamily="2"/>
                <a:cs typeface="Arial" pitchFamily="2"/>
              </a:rPr>
            </a:br>
            <a:endParaRPr lang="ca-ES" sz="3600" dirty="0" smtClean="0">
              <a:latin typeface="Arial" pitchFamily="2"/>
              <a:cs typeface="Arial" pitchFamily="2"/>
            </a:endParaRPr>
          </a:p>
          <a:p>
            <a:pPr marL="0" lvl="0" indent="0" hangingPunct="1">
              <a:spcBef>
                <a:spcPts val="400"/>
              </a:spcBef>
              <a:buNone/>
            </a:pPr>
            <a:r>
              <a:rPr lang="ca-ES" sz="3600" dirty="0" smtClean="0">
                <a:latin typeface="Arial" pitchFamily="2"/>
                <a:cs typeface="Arial" pitchFamily="2"/>
              </a:rPr>
              <a:t>				Moltes gràcies!</a:t>
            </a:r>
            <a:endParaRPr lang="ca-ES" sz="3600" dirty="0">
              <a:latin typeface="Arial" pitchFamily="2"/>
              <a:cs typeface="Arial" pitchFamily="2"/>
            </a:endParaRPr>
          </a:p>
        </p:txBody>
      </p:sp>
      <p:pic>
        <p:nvPicPr>
          <p:cNvPr id="4" name="Contenidor de contingut 3" descr="PFZ.jpeg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85520" y="500040"/>
            <a:ext cx="1071359" cy="809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idor de contingut 3" descr="PFZ.jpeg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85880" y="500040"/>
            <a:ext cx="1071359" cy="8096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idor de text 3"/>
          <p:cNvSpPr txBox="1">
            <a:spLocks noGrp="1"/>
          </p:cNvSpPr>
          <p:nvPr>
            <p:ph type="body" idx="4294967295"/>
          </p:nvPr>
        </p:nvSpPr>
        <p:spPr>
          <a:xfrm>
            <a:off x="762120" y="930240"/>
            <a:ext cx="7524719" cy="492768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buNone/>
            </a:pPr>
            <a:endParaRPr lang="ca-ES"/>
          </a:p>
          <a:p>
            <a:pPr marL="0" lvl="0" indent="0" hangingPunct="1">
              <a:buNone/>
            </a:pPr>
            <a:endParaRPr lang="ca-ES" b="1"/>
          </a:p>
          <a:p>
            <a:pPr marL="0" lvl="0" indent="0" hangingPunct="1">
              <a:buNone/>
            </a:pPr>
            <a:endParaRPr lang="ca-ES" b="1"/>
          </a:p>
        </p:txBody>
      </p:sp>
      <p:sp>
        <p:nvSpPr>
          <p:cNvPr id="5" name="Contenidor de text 4"/>
          <p:cNvSpPr txBox="1">
            <a:spLocks noGrp="1"/>
          </p:cNvSpPr>
          <p:nvPr>
            <p:ph type="body" idx="4294967295"/>
          </p:nvPr>
        </p:nvSpPr>
        <p:spPr>
          <a:xfrm>
            <a:off x="1714319" y="1500119"/>
            <a:ext cx="6786360" cy="455472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lnSpc>
                <a:spcPct val="80000"/>
              </a:lnSpc>
              <a:spcBef>
                <a:spcPts val="649"/>
              </a:spcBef>
              <a:buNone/>
            </a:pPr>
            <a:r>
              <a:rPr lang="ca-ES" sz="2600" b="1"/>
              <a:t>FORMACIÓ EN CENTRE: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</a:pPr>
            <a:r>
              <a:rPr lang="ca-ES" sz="1600"/>
              <a:t>ASSESSORAMENT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</a:pPr>
            <a:r>
              <a:rPr lang="ca-ES" sz="1600"/>
              <a:t>FORMACIÓ INTERNA DE CENTRE (FIC)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</a:pPr>
            <a:r>
              <a:rPr lang="ca-ES" sz="1600"/>
              <a:t>TALLER A  CENTRE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</a:pPr>
            <a:endParaRPr lang="ca-ES" sz="1600"/>
          </a:p>
          <a:p>
            <a:pPr marL="0" lvl="0" indent="0" hangingPunct="1">
              <a:lnSpc>
                <a:spcPct val="80000"/>
              </a:lnSpc>
              <a:spcBef>
                <a:spcPts val="649"/>
              </a:spcBef>
              <a:buNone/>
            </a:pPr>
            <a:r>
              <a:rPr lang="ca-ES" sz="2600" b="1"/>
              <a:t>FORMACIÓ PER A CENTRES: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</a:pPr>
            <a:r>
              <a:rPr lang="ca-ES" sz="1600"/>
              <a:t>SEMINARI  DE COORDINACIÓ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</a:pPr>
            <a:r>
              <a:rPr lang="ca-ES" sz="1600"/>
              <a:t>FORMACIÓ D’EQUIPS DE CENTRE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  <a:buNone/>
            </a:pPr>
            <a:endParaRPr lang="ca-ES" sz="1600"/>
          </a:p>
          <a:p>
            <a:pPr marL="0" lvl="0" indent="0" hangingPunct="1">
              <a:lnSpc>
                <a:spcPct val="80000"/>
              </a:lnSpc>
              <a:spcBef>
                <a:spcPts val="649"/>
              </a:spcBef>
              <a:buNone/>
            </a:pPr>
            <a:r>
              <a:rPr lang="ca-ES" sz="2600" b="1"/>
              <a:t>FORMACIÓ INDIVIDUAL: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</a:pPr>
            <a:r>
              <a:rPr lang="ca-ES" sz="1600"/>
              <a:t>TALLER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</a:pPr>
            <a:r>
              <a:rPr lang="ca-ES" sz="1600"/>
              <a:t>CURS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</a:pPr>
            <a:r>
              <a:rPr lang="ca-ES" sz="1600"/>
              <a:t>SEMINARI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</a:pPr>
            <a:r>
              <a:rPr lang="ca-ES" sz="1600"/>
              <a:t>GRUP DE TREBALL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</a:pPr>
            <a:r>
              <a:rPr lang="ca-ES" sz="1600"/>
              <a:t>CONFERÈNCIA, TAULA RODONA , TROBADA PEDAGÒGICA, INTERCANVI D’EXPERIÈNCIES, JORNADES I CICLE DE CONFERÈNCIES</a:t>
            </a:r>
          </a:p>
          <a:p>
            <a:pPr marL="0" lvl="0" indent="0" hangingPunct="1">
              <a:lnSpc>
                <a:spcPct val="80000"/>
              </a:lnSpc>
              <a:spcBef>
                <a:spcPts val="400"/>
              </a:spcBef>
              <a:buNone/>
            </a:pPr>
            <a:endParaRPr lang="ca-ES" sz="1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idor de contingut 3" descr="PFZ.jpeg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85880" y="500040"/>
            <a:ext cx="1071359" cy="8096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idor de text 3"/>
          <p:cNvSpPr txBox="1">
            <a:spLocks noGrp="1"/>
          </p:cNvSpPr>
          <p:nvPr>
            <p:ph type="body" idx="4294967295"/>
          </p:nvPr>
        </p:nvSpPr>
        <p:spPr>
          <a:xfrm>
            <a:off x="762120" y="930240"/>
            <a:ext cx="7524719" cy="492768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buNone/>
            </a:pPr>
            <a:endParaRPr lang="ca-ES"/>
          </a:p>
          <a:p>
            <a:pPr marL="0" lvl="0" indent="0" hangingPunct="1">
              <a:buNone/>
            </a:pPr>
            <a:endParaRPr lang="ca-ES" b="1"/>
          </a:p>
          <a:p>
            <a:pPr marL="0" lvl="0" indent="0" hangingPunct="1">
              <a:buNone/>
            </a:pPr>
            <a:endParaRPr lang="ca-ES" b="1"/>
          </a:p>
        </p:txBody>
      </p:sp>
      <p:sp>
        <p:nvSpPr>
          <p:cNvPr id="5" name="Contenidor de text 4"/>
          <p:cNvSpPr txBox="1">
            <a:spLocks noGrp="1"/>
          </p:cNvSpPr>
          <p:nvPr>
            <p:ph type="body" idx="4294967295"/>
          </p:nvPr>
        </p:nvSpPr>
        <p:spPr>
          <a:xfrm>
            <a:off x="1000080" y="1571759"/>
            <a:ext cx="7143840" cy="435744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spcBef>
                <a:spcPts val="499"/>
              </a:spcBef>
              <a:buNone/>
            </a:pPr>
            <a:r>
              <a:rPr lang="ca-ES" sz="2000" b="1"/>
              <a:t>FORMACIÓ EN CENTRE:</a:t>
            </a:r>
          </a:p>
          <a:p>
            <a:pPr marL="0" lvl="0" indent="0" hangingPunct="1">
              <a:spcBef>
                <a:spcPts val="499"/>
              </a:spcBef>
              <a:buNone/>
            </a:pPr>
            <a:endParaRPr lang="ca-ES" sz="2000" b="1"/>
          </a:p>
          <a:p>
            <a:pPr marL="0" lvl="0" indent="0" hangingPunct="1">
              <a:spcBef>
                <a:spcPts val="499"/>
              </a:spcBef>
            </a:pPr>
            <a:r>
              <a:rPr lang="ca-ES" sz="2000" b="1" i="1"/>
              <a:t>ASSESSORAMENT : </a:t>
            </a:r>
            <a:r>
              <a:rPr lang="ca-ES" sz="2000"/>
              <a:t>professional extern. Mínim 20h (de 2/3 a 1/2 amb la persona formadora i la resta treball autònom al centre)</a:t>
            </a:r>
          </a:p>
          <a:p>
            <a:pPr marL="0" lvl="0" indent="0" hangingPunct="1">
              <a:spcBef>
                <a:spcPts val="499"/>
              </a:spcBef>
            </a:pPr>
            <a:endParaRPr lang="ca-ES" sz="2000"/>
          </a:p>
          <a:p>
            <a:pPr marL="0" lvl="0" indent="0" hangingPunct="1">
              <a:spcBef>
                <a:spcPts val="499"/>
              </a:spcBef>
            </a:pPr>
            <a:r>
              <a:rPr lang="ca-ES" sz="2000" b="1" i="1"/>
              <a:t>FORMACIÓ INTERNA DE CENTRE (FIC):  </a:t>
            </a:r>
            <a:r>
              <a:rPr lang="ca-ES" sz="2000"/>
              <a:t>equip coordinació 3 persones del centre ( un de l’equip directiu) i 1 ó més PONENTS.  30h: 20 presencials i 10h treball intern    </a:t>
            </a:r>
            <a:r>
              <a:rPr lang="ca-ES" sz="2000" b="1"/>
              <a:t>si itinerari propi</a:t>
            </a:r>
            <a:r>
              <a:rPr lang="ca-ES" sz="2000"/>
              <a:t/>
            </a:r>
            <a:br>
              <a:rPr lang="ca-ES" sz="2000"/>
            </a:br>
            <a:r>
              <a:rPr lang="ca-ES" sz="2000"/>
              <a:t>45h: 30 presencials i 15h treball intern    </a:t>
            </a:r>
            <a:r>
              <a:rPr lang="ca-ES" sz="2000" b="1"/>
              <a:t>si itinerari guiat</a:t>
            </a:r>
          </a:p>
          <a:p>
            <a:pPr marL="0" lvl="0" indent="0" hangingPunct="1">
              <a:spcBef>
                <a:spcPts val="499"/>
              </a:spcBef>
            </a:pPr>
            <a:endParaRPr lang="ca-ES" sz="2000"/>
          </a:p>
          <a:p>
            <a:pPr marL="0" lvl="0" indent="0" hangingPunct="1">
              <a:spcBef>
                <a:spcPts val="499"/>
              </a:spcBef>
            </a:pPr>
            <a:r>
              <a:rPr lang="ca-ES" sz="2000" b="1" i="1"/>
              <a:t>TALLER A CENTRE </a:t>
            </a:r>
            <a:r>
              <a:rPr lang="ca-ES" sz="2000"/>
              <a:t>màxim 15h (2/3 amb la persona formadora i la resta treball autònom al centre)</a:t>
            </a:r>
          </a:p>
          <a:p>
            <a:pPr marL="0" lvl="0" indent="0" hangingPunct="1">
              <a:spcBef>
                <a:spcPts val="499"/>
              </a:spcBef>
              <a:buNone/>
            </a:pPr>
            <a:endParaRPr lang="ca-ES" sz="2000"/>
          </a:p>
          <a:p>
            <a:pPr marL="0" lvl="0" indent="0" hangingPunct="1">
              <a:spcBef>
                <a:spcPts val="499"/>
              </a:spcBef>
              <a:buNone/>
            </a:pPr>
            <a:endParaRPr lang="ca-E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idor de contingut 3" descr="PFZ.jpeg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85880" y="500040"/>
            <a:ext cx="1071359" cy="8096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idor de text 3"/>
          <p:cNvSpPr txBox="1">
            <a:spLocks noGrp="1"/>
          </p:cNvSpPr>
          <p:nvPr>
            <p:ph type="body" idx="4294967295"/>
          </p:nvPr>
        </p:nvSpPr>
        <p:spPr>
          <a:xfrm>
            <a:off x="762120" y="930240"/>
            <a:ext cx="7524719" cy="492768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buNone/>
            </a:pPr>
            <a:endParaRPr lang="ca-ES"/>
          </a:p>
          <a:p>
            <a:pPr marL="0" lvl="0" indent="0" hangingPunct="1">
              <a:buNone/>
            </a:pPr>
            <a:endParaRPr lang="ca-ES" b="1"/>
          </a:p>
          <a:p>
            <a:pPr marL="0" lvl="0" indent="0" hangingPunct="1">
              <a:buNone/>
            </a:pPr>
            <a:endParaRPr lang="ca-ES" b="1"/>
          </a:p>
        </p:txBody>
      </p:sp>
      <p:sp>
        <p:nvSpPr>
          <p:cNvPr id="5" name="Contenidor de text 4"/>
          <p:cNvSpPr txBox="1">
            <a:spLocks noGrp="1"/>
          </p:cNvSpPr>
          <p:nvPr>
            <p:ph type="body" idx="4294967295"/>
          </p:nvPr>
        </p:nvSpPr>
        <p:spPr>
          <a:xfrm>
            <a:off x="928439" y="1571399"/>
            <a:ext cx="7143480" cy="455436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spcBef>
                <a:spcPts val="499"/>
              </a:spcBef>
              <a:buNone/>
            </a:pPr>
            <a:r>
              <a:rPr lang="ca-ES" sz="2000" b="1"/>
              <a:t>FORMACIÓ PER A CENTRES:</a:t>
            </a:r>
          </a:p>
          <a:p>
            <a:pPr marL="0" lvl="0" indent="0" hangingPunct="1">
              <a:spcBef>
                <a:spcPts val="499"/>
              </a:spcBef>
              <a:buNone/>
            </a:pPr>
            <a:endParaRPr lang="ca-ES" sz="2000" b="1"/>
          </a:p>
          <a:p>
            <a:pPr marL="0" lvl="0" indent="0" hangingPunct="1">
              <a:spcBef>
                <a:spcPts val="499"/>
              </a:spcBef>
            </a:pPr>
            <a:r>
              <a:rPr lang="ca-ES" sz="2000" b="1" i="1"/>
              <a:t>SEMINARI  DE COORDINACIÓ: </a:t>
            </a:r>
            <a:r>
              <a:rPr lang="ca-ES" sz="2000"/>
              <a:t>per professorat de diferents centres d’etapes consecutives o mateixa etapa. Temes generals, d’especialitat, d’àrea, de càrrec... Poden tenir professional expert o coordinador i rebre 1 ó més ponents. Mínim 15h (2/3 presencials i la resta treball autònom)</a:t>
            </a:r>
          </a:p>
          <a:p>
            <a:pPr marL="0" lvl="0" indent="0" hangingPunct="1">
              <a:spcBef>
                <a:spcPts val="499"/>
              </a:spcBef>
            </a:pPr>
            <a:endParaRPr lang="ca-ES" sz="2000"/>
          </a:p>
          <a:p>
            <a:pPr marL="0" lvl="0" indent="0" hangingPunct="1">
              <a:spcBef>
                <a:spcPts val="499"/>
              </a:spcBef>
            </a:pPr>
            <a:r>
              <a:rPr lang="ca-ES" sz="2000" b="1" i="1"/>
              <a:t>FORMACIÓ D’EQUIPS DE CENTRE: </a:t>
            </a:r>
            <a:r>
              <a:rPr lang="ca-ES" sz="2000"/>
              <a:t>entre centres dirigida a equips professionals on </a:t>
            </a:r>
            <a:r>
              <a:rPr lang="ca-ES" sz="2000" b="1"/>
              <a:t>almenys una sigui equip directiu</a:t>
            </a:r>
            <a:r>
              <a:rPr lang="ca-ES" sz="2000"/>
              <a:t>. Mínim 5 centres. Mínim 30h (mínim 1/3 presencial, màxim 2/3) i la resta treball autònom en el propi centre per a la realització de Pla d’actuació)</a:t>
            </a:r>
          </a:p>
          <a:p>
            <a:pPr marL="0" lvl="0" indent="0" hangingPunct="1">
              <a:spcBef>
                <a:spcPts val="499"/>
              </a:spcBef>
              <a:buNone/>
            </a:pPr>
            <a:endParaRPr lang="ca-E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idor de contingut 3" descr="PFZ.jpeg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85880" y="500040"/>
            <a:ext cx="1071359" cy="8096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idor de text 3"/>
          <p:cNvSpPr txBox="1">
            <a:spLocks noGrp="1"/>
          </p:cNvSpPr>
          <p:nvPr>
            <p:ph type="body" idx="4294967295"/>
          </p:nvPr>
        </p:nvSpPr>
        <p:spPr>
          <a:xfrm>
            <a:off x="762120" y="930240"/>
            <a:ext cx="7524719" cy="492768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buNone/>
            </a:pPr>
            <a:endParaRPr lang="ca-ES"/>
          </a:p>
          <a:p>
            <a:pPr marL="0" lvl="0" indent="0" hangingPunct="1">
              <a:buNone/>
            </a:pPr>
            <a:endParaRPr lang="ca-ES" b="1"/>
          </a:p>
          <a:p>
            <a:pPr marL="0" lvl="0" indent="0" hangingPunct="1">
              <a:buNone/>
            </a:pPr>
            <a:endParaRPr lang="ca-ES" b="1"/>
          </a:p>
        </p:txBody>
      </p:sp>
      <p:sp>
        <p:nvSpPr>
          <p:cNvPr id="5" name="Contenidor de text 4"/>
          <p:cNvSpPr txBox="1">
            <a:spLocks noGrp="1"/>
          </p:cNvSpPr>
          <p:nvPr>
            <p:ph type="body" idx="4294967295"/>
          </p:nvPr>
        </p:nvSpPr>
        <p:spPr>
          <a:xfrm>
            <a:off x="928439" y="1285919"/>
            <a:ext cx="7143480" cy="498312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lnSpc>
                <a:spcPct val="80000"/>
              </a:lnSpc>
              <a:spcBef>
                <a:spcPts val="473"/>
              </a:spcBef>
              <a:buNone/>
            </a:pPr>
            <a:r>
              <a:rPr lang="ca-ES" sz="1900" b="1"/>
              <a:t>FORMACIÓ INDIVIDUAL:</a:t>
            </a:r>
          </a:p>
          <a:p>
            <a:pPr marL="0" lvl="0" indent="0" hangingPunct="1">
              <a:lnSpc>
                <a:spcPct val="80000"/>
              </a:lnSpc>
              <a:spcBef>
                <a:spcPts val="473"/>
              </a:spcBef>
              <a:buNone/>
            </a:pPr>
            <a:endParaRPr lang="ca-ES" sz="1900" b="1"/>
          </a:p>
          <a:p>
            <a:pPr marL="0" lvl="0" indent="0" hangingPunct="1">
              <a:lnSpc>
                <a:spcPct val="80000"/>
              </a:lnSpc>
              <a:spcBef>
                <a:spcPts val="473"/>
              </a:spcBef>
            </a:pPr>
            <a:r>
              <a:rPr lang="ca-ES" sz="1900" b="1" i="1"/>
              <a:t>TALLER: </a:t>
            </a:r>
            <a:r>
              <a:rPr lang="ca-ES" sz="1900"/>
              <a:t>presencial, màxim 15h. 1/3 pot ser treball autònom. Es certificarà a partir de 6 hores.</a:t>
            </a:r>
          </a:p>
          <a:p>
            <a:pPr marL="0" lvl="0" indent="0" hangingPunct="1">
              <a:lnSpc>
                <a:spcPct val="80000"/>
              </a:lnSpc>
              <a:spcBef>
                <a:spcPts val="473"/>
              </a:spcBef>
            </a:pPr>
            <a:endParaRPr lang="ca-ES" sz="1900"/>
          </a:p>
          <a:p>
            <a:pPr marL="0" lvl="0" indent="0" hangingPunct="1">
              <a:lnSpc>
                <a:spcPct val="80000"/>
              </a:lnSpc>
              <a:spcBef>
                <a:spcPts val="473"/>
              </a:spcBef>
            </a:pPr>
            <a:r>
              <a:rPr lang="ca-ES" sz="1900" b="1" i="1"/>
              <a:t>CURS : </a:t>
            </a:r>
            <a:r>
              <a:rPr lang="ca-ES" sz="1900"/>
              <a:t>pot ser presencial, semipresencial i no presencial. Mínim 15h. Si és presencial, 2/3 parts com a mínim amb la persona formadora i la resta de treball autònom al centre.</a:t>
            </a:r>
          </a:p>
          <a:p>
            <a:pPr marL="0" lvl="0" indent="0" hangingPunct="1">
              <a:lnSpc>
                <a:spcPct val="80000"/>
              </a:lnSpc>
              <a:spcBef>
                <a:spcPts val="473"/>
              </a:spcBef>
            </a:pPr>
            <a:endParaRPr lang="ca-ES" sz="1900"/>
          </a:p>
          <a:p>
            <a:pPr marL="0" lvl="0" indent="0" hangingPunct="1">
              <a:lnSpc>
                <a:spcPct val="80000"/>
              </a:lnSpc>
              <a:spcBef>
                <a:spcPts val="473"/>
              </a:spcBef>
            </a:pPr>
            <a:r>
              <a:rPr lang="ca-ES" sz="1900" b="1" i="1"/>
              <a:t>SEMINARI</a:t>
            </a:r>
            <a:r>
              <a:rPr lang="ca-ES" sz="1900"/>
              <a:t> pot ser presencial, semipresencial i no presencial. Mínim 20h. Si és presencial, 2/3 parts com a mínim amb la persona formadora i la resta de treball autònom al centre.</a:t>
            </a:r>
          </a:p>
          <a:p>
            <a:pPr marL="0" lvl="0" indent="0" hangingPunct="1">
              <a:lnSpc>
                <a:spcPct val="80000"/>
              </a:lnSpc>
              <a:spcBef>
                <a:spcPts val="473"/>
              </a:spcBef>
            </a:pPr>
            <a:endParaRPr lang="ca-ES" sz="1900"/>
          </a:p>
          <a:p>
            <a:pPr marL="0" lvl="0" indent="0" hangingPunct="1">
              <a:lnSpc>
                <a:spcPct val="80000"/>
              </a:lnSpc>
              <a:spcBef>
                <a:spcPts val="473"/>
              </a:spcBef>
            </a:pPr>
            <a:r>
              <a:rPr lang="ca-ES" sz="1900" b="1" i="1"/>
              <a:t>GRUP DE TREBALL: </a:t>
            </a:r>
            <a:r>
              <a:rPr lang="ca-ES" sz="1900"/>
              <a:t>presencial. Mínim 30h i màxim 60h. Mínim meitat presencial i la resta treball autònom.</a:t>
            </a:r>
          </a:p>
          <a:p>
            <a:pPr marL="0" lvl="0" indent="0" hangingPunct="1">
              <a:lnSpc>
                <a:spcPct val="80000"/>
              </a:lnSpc>
              <a:spcBef>
                <a:spcPts val="473"/>
              </a:spcBef>
            </a:pPr>
            <a:endParaRPr lang="ca-ES" sz="1900"/>
          </a:p>
          <a:p>
            <a:pPr marL="0" lvl="0" indent="0" hangingPunct="1">
              <a:lnSpc>
                <a:spcPct val="80000"/>
              </a:lnSpc>
              <a:spcBef>
                <a:spcPts val="473"/>
              </a:spcBef>
            </a:pPr>
            <a:r>
              <a:rPr lang="ca-ES" sz="1900" b="1" i="1"/>
              <a:t>CONFERÈNCIA, TAULA RODONA , TROBADA PEDAGÒGICA, INTERCANVI D’EXPERIÈNCIES, JORNADES I CICLE DE CONFERÈNCIES.</a:t>
            </a:r>
          </a:p>
          <a:p>
            <a:pPr marL="0" lvl="0" indent="0" hangingPunct="1">
              <a:lnSpc>
                <a:spcPct val="80000"/>
              </a:lnSpc>
              <a:spcBef>
                <a:spcPts val="473"/>
              </a:spcBef>
              <a:buNone/>
            </a:pPr>
            <a:endParaRPr lang="ca-ES" sz="1900" b="1" i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 txBox="1">
            <a:spLocks noGrp="1"/>
          </p:cNvSpPr>
          <p:nvPr>
            <p:ph type="title" idx="4294967295"/>
          </p:nvPr>
        </p:nvSpPr>
        <p:spPr>
          <a:xfrm>
            <a:off x="755639" y="611280"/>
            <a:ext cx="7701120" cy="1007999"/>
          </a:xfrm>
        </p:spPr>
        <p:txBody>
          <a:bodyPr wrap="square" lIns="91440" tIns="45720" rIns="91440" bIns="45720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/>
            <a:r>
              <a:rPr lang="ca-ES" sz="4000"/>
              <a:t>Formació Interna de Centre</a:t>
            </a:r>
            <a:br>
              <a:rPr lang="ca-ES" sz="4000"/>
            </a:br>
            <a:r>
              <a:rPr lang="ca-ES" sz="4000"/>
              <a:t> </a:t>
            </a:r>
            <a:r>
              <a:rPr lang="ca-ES" sz="4000">
                <a:solidFill>
                  <a:srgbClr val="0000FF"/>
                </a:solidFill>
                <a:hlinkClick r:id="rId3"/>
              </a:rPr>
              <a:t>(</a:t>
            </a:r>
            <a:r>
              <a:rPr lang="ca-ES" sz="4000">
                <a:solidFill>
                  <a:srgbClr val="0000FF"/>
                </a:solidFill>
                <a:latin typeface="Arial" pitchFamily="34"/>
                <a:cs typeface="Arial" pitchFamily="2"/>
                <a:hlinkClick r:id="rId3"/>
              </a:rPr>
              <a:t>FIC)</a:t>
            </a:r>
          </a:p>
        </p:txBody>
      </p:sp>
      <p:sp>
        <p:nvSpPr>
          <p:cNvPr id="3" name="5 Rectángulo"/>
          <p:cNvSpPr/>
          <p:nvPr/>
        </p:nvSpPr>
        <p:spPr>
          <a:xfrm>
            <a:off x="1187280" y="5183280"/>
            <a:ext cx="3168720" cy="64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Protocols i itineraris</a:t>
            </a:r>
          </a:p>
        </p:txBody>
      </p:sp>
      <p:sp>
        <p:nvSpPr>
          <p:cNvPr id="4" name="6 Rectángulo"/>
          <p:cNvSpPr/>
          <p:nvPr/>
        </p:nvSpPr>
        <p:spPr>
          <a:xfrm>
            <a:off x="5259240" y="4581360"/>
            <a:ext cx="3057840" cy="5050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Eines d’autodiagnosi</a:t>
            </a:r>
          </a:p>
        </p:txBody>
      </p:sp>
      <p:sp>
        <p:nvSpPr>
          <p:cNvPr id="5" name="7 Rectángulo"/>
          <p:cNvSpPr/>
          <p:nvPr/>
        </p:nvSpPr>
        <p:spPr>
          <a:xfrm>
            <a:off x="5259240" y="5265720"/>
            <a:ext cx="3057840" cy="468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Materials de formació</a:t>
            </a:r>
          </a:p>
        </p:txBody>
      </p:sp>
      <p:sp>
        <p:nvSpPr>
          <p:cNvPr id="6" name="9 Rectángulo"/>
          <p:cNvSpPr/>
          <p:nvPr/>
        </p:nvSpPr>
        <p:spPr>
          <a:xfrm>
            <a:off x="5257800" y="5950079"/>
            <a:ext cx="3059279" cy="503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Protocols i instruments d’avaluació</a:t>
            </a:r>
          </a:p>
        </p:txBody>
      </p:sp>
      <p:cxnSp>
        <p:nvCxnSpPr>
          <p:cNvPr id="7" name="12 Conector angular"/>
          <p:cNvCxnSpPr>
            <a:stCxn id="3" idx="1"/>
            <a:endCxn id="4" idx="3"/>
          </p:cNvCxnSpPr>
          <p:nvPr/>
        </p:nvCxnSpPr>
        <p:spPr>
          <a:xfrm flipV="1">
            <a:off x="4356000" y="4833900"/>
            <a:ext cx="903240" cy="673200"/>
          </a:xfrm>
          <a:prstGeom prst="bentConnector3">
            <a:avLst/>
          </a:prstGeom>
          <a:noFill/>
          <a:ln w="28440">
            <a:solidFill>
              <a:srgbClr val="C00000"/>
            </a:solidFill>
            <a:prstDash val="solid"/>
            <a:miter/>
            <a:tailEnd type="arrow"/>
          </a:ln>
        </p:spPr>
      </p:cxnSp>
      <p:cxnSp>
        <p:nvCxnSpPr>
          <p:cNvPr id="8" name="14 Conector angular"/>
          <p:cNvCxnSpPr>
            <a:stCxn id="3" idx="1"/>
            <a:endCxn id="5" idx="3"/>
          </p:cNvCxnSpPr>
          <p:nvPr/>
        </p:nvCxnSpPr>
        <p:spPr>
          <a:xfrm flipV="1">
            <a:off x="4356000" y="5499900"/>
            <a:ext cx="903240" cy="7200"/>
          </a:xfrm>
          <a:prstGeom prst="bentConnector3">
            <a:avLst/>
          </a:prstGeom>
          <a:noFill/>
          <a:ln w="28440">
            <a:solidFill>
              <a:srgbClr val="C00000"/>
            </a:solidFill>
            <a:prstDash val="solid"/>
            <a:miter/>
            <a:tailEnd type="arrow"/>
          </a:ln>
        </p:spPr>
      </p:cxnSp>
      <p:sp>
        <p:nvSpPr>
          <p:cNvPr id="9" name="5 Rectángulo"/>
          <p:cNvSpPr/>
          <p:nvPr/>
        </p:nvSpPr>
        <p:spPr>
          <a:xfrm>
            <a:off x="1187280" y="1844639"/>
            <a:ext cx="7129800" cy="863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Contribuir a l’increment de l’èxit educatiu de l’alumnat afavorint la millora del plantejament metodològic de mestres i professorat</a:t>
            </a:r>
          </a:p>
        </p:txBody>
      </p:sp>
      <p:sp>
        <p:nvSpPr>
          <p:cNvPr id="10" name="5 Rectángulo"/>
          <p:cNvSpPr/>
          <p:nvPr/>
        </p:nvSpPr>
        <p:spPr>
          <a:xfrm>
            <a:off x="1187280" y="3286079"/>
            <a:ext cx="3168720" cy="64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Procés col·lectiu de reflexió i dinamització interna</a:t>
            </a:r>
          </a:p>
        </p:txBody>
      </p:sp>
      <p:sp>
        <p:nvSpPr>
          <p:cNvPr id="11" name="5 Rectángulo"/>
          <p:cNvSpPr/>
          <p:nvPr/>
        </p:nvSpPr>
        <p:spPr>
          <a:xfrm>
            <a:off x="5292720" y="2852640"/>
            <a:ext cx="3024360" cy="64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Conèixer i reconèixer en què es pot millorar</a:t>
            </a:r>
          </a:p>
        </p:txBody>
      </p:sp>
      <p:sp>
        <p:nvSpPr>
          <p:cNvPr id="12" name="5 Rectángulo"/>
          <p:cNvSpPr/>
          <p:nvPr/>
        </p:nvSpPr>
        <p:spPr>
          <a:xfrm>
            <a:off x="5292720" y="3645000"/>
            <a:ext cx="3024360" cy="64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Aprofitar l’expertesa i saber de mestres i professorat del centre</a:t>
            </a:r>
          </a:p>
        </p:txBody>
      </p:sp>
      <p:cxnSp>
        <p:nvCxnSpPr>
          <p:cNvPr id="13" name="12 Conector angular"/>
          <p:cNvCxnSpPr>
            <a:stCxn id="3" idx="1"/>
            <a:endCxn id="6" idx="3"/>
          </p:cNvCxnSpPr>
          <p:nvPr/>
        </p:nvCxnSpPr>
        <p:spPr>
          <a:xfrm>
            <a:off x="4356000" y="5507100"/>
            <a:ext cx="901800" cy="694619"/>
          </a:xfrm>
          <a:prstGeom prst="bentConnector3">
            <a:avLst/>
          </a:prstGeom>
          <a:noFill/>
          <a:ln w="28440">
            <a:solidFill>
              <a:srgbClr val="C00000"/>
            </a:solidFill>
            <a:prstDash val="solid"/>
            <a:miter/>
            <a:tailEnd type="arrow"/>
          </a:ln>
        </p:spPr>
      </p:cxnSp>
      <p:cxnSp>
        <p:nvCxnSpPr>
          <p:cNvPr id="14" name="12 Conector angular"/>
          <p:cNvCxnSpPr>
            <a:stCxn id="3" idx="1"/>
            <a:endCxn id="6" idx="3"/>
          </p:cNvCxnSpPr>
          <p:nvPr/>
        </p:nvCxnSpPr>
        <p:spPr>
          <a:xfrm>
            <a:off x="4356000" y="5507100"/>
            <a:ext cx="901800" cy="694619"/>
          </a:xfrm>
          <a:prstGeom prst="bentConnector3">
            <a:avLst/>
          </a:prstGeom>
          <a:noFill/>
          <a:ln w="28440">
            <a:solidFill>
              <a:srgbClr val="C00000"/>
            </a:solidFill>
            <a:prstDash val="solid"/>
            <a:miter/>
            <a:tailEnd type="arrow"/>
          </a:ln>
        </p:spPr>
      </p:cxnSp>
      <p:sp>
        <p:nvSpPr>
          <p:cNvPr id="15" name="Line 15"/>
          <p:cNvSpPr/>
          <p:nvPr/>
        </p:nvSpPr>
        <p:spPr>
          <a:xfrm>
            <a:off x="2916359" y="2708280"/>
            <a:ext cx="0" cy="576359"/>
          </a:xfrm>
          <a:prstGeom prst="line">
            <a:avLst/>
          </a:prstGeom>
          <a:noFill/>
          <a:ln w="38160">
            <a:solidFill>
              <a:srgbClr val="C0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a-E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Droid Sans Fallback" pitchFamily="2"/>
              <a:cs typeface="FreeSans" pitchFamily="2"/>
            </a:endParaRPr>
          </a:p>
        </p:txBody>
      </p:sp>
      <p:sp>
        <p:nvSpPr>
          <p:cNvPr id="16" name="Line 16"/>
          <p:cNvSpPr/>
          <p:nvPr/>
        </p:nvSpPr>
        <p:spPr>
          <a:xfrm>
            <a:off x="2916359" y="3932280"/>
            <a:ext cx="0" cy="1225440"/>
          </a:xfrm>
          <a:prstGeom prst="line">
            <a:avLst/>
          </a:prstGeom>
          <a:noFill/>
          <a:ln w="38160">
            <a:solidFill>
              <a:srgbClr val="C0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a-E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Droid Sans Fallback" pitchFamily="2"/>
              <a:cs typeface="FreeSans" pitchFamily="2"/>
            </a:endParaRPr>
          </a:p>
        </p:txBody>
      </p:sp>
      <p:cxnSp>
        <p:nvCxnSpPr>
          <p:cNvPr id="17" name="12 Conector angular"/>
          <p:cNvCxnSpPr>
            <a:stCxn id="3" idx="1"/>
            <a:endCxn id="6" idx="3"/>
          </p:cNvCxnSpPr>
          <p:nvPr/>
        </p:nvCxnSpPr>
        <p:spPr>
          <a:xfrm>
            <a:off x="4356000" y="5507100"/>
            <a:ext cx="901800" cy="694619"/>
          </a:xfrm>
          <a:prstGeom prst="bentConnector3">
            <a:avLst/>
          </a:prstGeom>
          <a:noFill/>
          <a:ln w="28440">
            <a:solidFill>
              <a:srgbClr val="C00000"/>
            </a:solidFill>
            <a:prstDash val="solid"/>
            <a:miter/>
            <a:tailEnd type="arrow"/>
          </a:ln>
        </p:spPr>
      </p:cxnSp>
      <p:pic>
        <p:nvPicPr>
          <p:cNvPr id="18" name="Contenidor de contingut 3" descr="PFZ.jpeg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76000" y="432000"/>
            <a:ext cx="1071359" cy="809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/>
          <p:nvPr/>
        </p:nvSpPr>
        <p:spPr>
          <a:xfrm>
            <a:off x="684359" y="1773360"/>
            <a:ext cx="7773840" cy="431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l" rtl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rPr>
              <a:t>Requisits</a:t>
            </a:r>
          </a:p>
        </p:txBody>
      </p:sp>
      <p:sp>
        <p:nvSpPr>
          <p:cNvPr id="3" name="Títol 2"/>
          <p:cNvSpPr txBox="1"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/>
            <a:r>
              <a:rPr lang="ca-ES"/>
              <a:t/>
            </a:r>
            <a:br>
              <a:rPr lang="ca-ES"/>
            </a:br>
            <a:r>
              <a:rPr lang="ca-ES"/>
              <a:t/>
            </a:r>
            <a:br>
              <a:rPr lang="ca-ES"/>
            </a:br>
            <a:r>
              <a:rPr lang="ca-ES"/>
              <a:t>Formació Interna de Centre (FIC)</a:t>
            </a:r>
          </a:p>
        </p:txBody>
      </p:sp>
      <p:sp>
        <p:nvSpPr>
          <p:cNvPr id="4" name="5 Rectángulo"/>
          <p:cNvSpPr/>
          <p:nvPr/>
        </p:nvSpPr>
        <p:spPr>
          <a:xfrm>
            <a:off x="826920" y="2204999"/>
            <a:ext cx="3529080" cy="865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Coordinació a càrrec de l’equip directiu o persones en qui delegui</a:t>
            </a:r>
          </a:p>
        </p:txBody>
      </p:sp>
      <p:sp>
        <p:nvSpPr>
          <p:cNvPr id="5" name="5 Rectángulo"/>
          <p:cNvSpPr/>
          <p:nvPr/>
        </p:nvSpPr>
        <p:spPr>
          <a:xfrm>
            <a:off x="4859280" y="2204999"/>
            <a:ext cx="3529080" cy="865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Durada no inferior a 30 hores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859280" y="3429000"/>
            <a:ext cx="3529080" cy="865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Establiment d’indicadors d’avaluació</a:t>
            </a:r>
          </a:p>
        </p:txBody>
      </p:sp>
      <p:sp>
        <p:nvSpPr>
          <p:cNvPr id="7" name="5 Rectángulo"/>
          <p:cNvSpPr/>
          <p:nvPr/>
        </p:nvSpPr>
        <p:spPr>
          <a:xfrm>
            <a:off x="826920" y="3429000"/>
            <a:ext cx="3529080" cy="865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Compromís del centre de fer seguiment de la transferència a l’aula i la contribució a millorar els resultats</a:t>
            </a:r>
          </a:p>
        </p:txBody>
      </p:sp>
      <p:sp>
        <p:nvSpPr>
          <p:cNvPr id="8" name="5 Rectángulo"/>
          <p:cNvSpPr/>
          <p:nvPr/>
        </p:nvSpPr>
        <p:spPr>
          <a:xfrm>
            <a:off x="4859280" y="4869000"/>
            <a:ext cx="3529080" cy="865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Informe de seguiment per part dels serveis educatius</a:t>
            </a:r>
          </a:p>
        </p:txBody>
      </p:sp>
      <p:sp>
        <p:nvSpPr>
          <p:cNvPr id="9" name="5 Rectángulo"/>
          <p:cNvSpPr/>
          <p:nvPr/>
        </p:nvSpPr>
        <p:spPr>
          <a:xfrm>
            <a:off x="826920" y="4869000"/>
            <a:ext cx="3529080" cy="865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260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a-ES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Times New Roman" pitchFamily="18"/>
                <a:cs typeface="Times New Roman" pitchFamily="18"/>
              </a:rPr>
              <a:t>Avaluació per part de l’equip directiu de la formació rebuda</a:t>
            </a:r>
          </a:p>
        </p:txBody>
      </p:sp>
      <p:pic>
        <p:nvPicPr>
          <p:cNvPr id="10" name="Contenidor de contingut 3" descr="PFZ.jpeg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64000" y="270360"/>
            <a:ext cx="1071359" cy="809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 txBox="1"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ca-ES"/>
              <a:t/>
            </a:r>
            <a:br>
              <a:rPr lang="ca-ES"/>
            </a:br>
            <a:r>
              <a:rPr lang="ca-ES"/>
              <a:t>       </a:t>
            </a:r>
            <a:br>
              <a:rPr lang="ca-ES"/>
            </a:br>
            <a:r>
              <a:rPr lang="ca-ES"/>
              <a:t/>
            </a:r>
            <a:br>
              <a:rPr lang="ca-ES"/>
            </a:br>
            <a:r>
              <a:rPr lang="ca-ES"/>
              <a:t>Formació Interna de Centre (FIC)</a:t>
            </a:r>
            <a:br>
              <a:rPr lang="ca-ES"/>
            </a:br>
            <a:endParaRPr lang="ca-ES"/>
          </a:p>
        </p:txBody>
      </p:sp>
      <p:sp>
        <p:nvSpPr>
          <p:cNvPr id="3" name="Contenidor de text 2"/>
          <p:cNvSpPr txBox="1">
            <a:spLocks noGrp="1"/>
          </p:cNvSpPr>
          <p:nvPr>
            <p:ph type="body" idx="4294967295"/>
          </p:nvPr>
        </p:nvSpPr>
        <p:spPr>
          <a:xfrm>
            <a:off x="-360" y="2015999"/>
            <a:ext cx="9115560" cy="525780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algn="ctr"/>
            <a:r>
              <a:rPr lang="ca-ES">
                <a:solidFill>
                  <a:srgbClr val="0000FF"/>
                </a:solidFill>
                <a:hlinkClick r:id="rId3"/>
              </a:rPr>
              <a:t>Itineraris formatius</a:t>
            </a:r>
            <a:r>
              <a:rPr lang="ca-ES"/>
              <a:t>:</a:t>
            </a:r>
          </a:p>
          <a:p>
            <a:pPr marL="0" lvl="1" indent="0" algn="ctr"/>
            <a:r>
              <a:rPr lang="ca-ES">
                <a:solidFill>
                  <a:srgbClr val="0000FF"/>
                </a:solidFill>
                <a:hlinkClick r:id="rId4"/>
              </a:rPr>
              <a:t>Itineraris Guiats:</a:t>
            </a:r>
          </a:p>
          <a:p>
            <a:pPr marL="0" lvl="2" indent="0" algn="ctr"/>
            <a:r>
              <a:rPr lang="ca-ES">
                <a:solidFill>
                  <a:srgbClr val="0000FF"/>
                </a:solidFill>
                <a:hlinkClick r:id="rId5"/>
              </a:rPr>
              <a:t>Llar d’infants</a:t>
            </a:r>
          </a:p>
          <a:p>
            <a:pPr marL="0" lvl="2" indent="0" algn="ctr"/>
            <a:r>
              <a:rPr lang="ca-ES">
                <a:solidFill>
                  <a:srgbClr val="0000FF"/>
                </a:solidFill>
                <a:hlinkClick r:id="rId6"/>
              </a:rPr>
              <a:t>Educació Infantil i Primària</a:t>
            </a:r>
          </a:p>
          <a:p>
            <a:pPr marL="0" lvl="2" indent="0" algn="ctr"/>
            <a:r>
              <a:rPr lang="ca-ES">
                <a:solidFill>
                  <a:srgbClr val="0000FF"/>
                </a:solidFill>
                <a:hlinkClick r:id="rId7"/>
              </a:rPr>
              <a:t>Educació Secundària</a:t>
            </a:r>
          </a:p>
          <a:p>
            <a:pPr marL="0" lvl="2" indent="0" algn="ctr"/>
            <a:r>
              <a:rPr lang="ca-ES"/>
              <a:t>Educació d’Adults</a:t>
            </a:r>
          </a:p>
          <a:p>
            <a:pPr marL="0" lvl="2" indent="0" algn="ctr"/>
            <a:endParaRPr lang="ca-ES"/>
          </a:p>
          <a:p>
            <a:pPr marL="0" lvl="1" indent="0" algn="ctr"/>
            <a:r>
              <a:rPr lang="ca-ES"/>
              <a:t>Itineraris Propis</a:t>
            </a:r>
          </a:p>
          <a:p>
            <a:pPr lvl="0">
              <a:buNone/>
            </a:pPr>
            <a:endParaRPr lang="ca-ES"/>
          </a:p>
        </p:txBody>
      </p:sp>
      <p:pic>
        <p:nvPicPr>
          <p:cNvPr id="4" name="Contenidor de contingut 3" descr="PFZ.jpeg"/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785520" y="500040"/>
            <a:ext cx="1071359" cy="809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 txBox="1">
            <a:spLocks noGrp="1"/>
          </p:cNvSpPr>
          <p:nvPr>
            <p:ph type="body" idx="4294967295"/>
          </p:nvPr>
        </p:nvSpPr>
        <p:spPr>
          <a:xfrm>
            <a:off x="1143000" y="1428840"/>
            <a:ext cx="7712999" cy="5267159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La oferta formativa  del PFZ de Cerdanyola 2015-2016 és actualment d’un total de 51 activitats.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Propostes de continuïtat per 2016-2017:</a:t>
            </a:r>
          </a:p>
          <a:p>
            <a:pPr lvl="0" hangingPunct="1">
              <a:spcBef>
                <a:spcPts val="400"/>
              </a:spcBef>
              <a:buNone/>
            </a:pPr>
            <a:endParaRPr lang="ca-ES" sz="1800" b="1" dirty="0"/>
          </a:p>
          <a:p>
            <a:pPr lvl="0" hangingPunct="1">
              <a:spcBef>
                <a:spcPts val="400"/>
              </a:spcBef>
              <a:buNone/>
            </a:pPr>
            <a:r>
              <a:rPr lang="ca-ES" sz="1800" b="1" dirty="0">
                <a:latin typeface="Arial" pitchFamily="2"/>
                <a:cs typeface="Arial" pitchFamily="2"/>
              </a:rPr>
              <a:t>SEMINARIS DE COORDINACIÓ </a:t>
            </a:r>
            <a:r>
              <a:rPr lang="ca-ES" sz="1800" dirty="0">
                <a:latin typeface="Arial" pitchFamily="2"/>
                <a:cs typeface="Arial" pitchFamily="2"/>
              </a:rPr>
              <a:t>(10):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Coordinació de Directors i Directores de Primària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Coordinació de Directors i Directores de Secundària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Coordinació de Secretaris i Secretàries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Seminari CLIC i de coordinació Lingüística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Seminari d'Orientadors Psicopedagògics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Seminaris de Coordinació en tecnologia de l'aprenentatge i coneixement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Coordinació caps d'estudis de Primària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Seminari de dinamització per a mestres d'educació especial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Seminari coordinació etapa 0-6</a:t>
            </a:r>
          </a:p>
          <a:p>
            <a:pPr lvl="0" hangingPunct="1">
              <a:spcBef>
                <a:spcPts val="400"/>
              </a:spcBef>
              <a:buNone/>
            </a:pPr>
            <a:r>
              <a:rPr lang="ca-ES" sz="1800" dirty="0">
                <a:latin typeface="Arial" pitchFamily="2"/>
                <a:cs typeface="Arial" pitchFamily="2"/>
              </a:rPr>
              <a:t>Seminari coordinació 0-3</a:t>
            </a:r>
          </a:p>
          <a:p>
            <a:pPr lvl="0" hangingPunct="1">
              <a:spcBef>
                <a:spcPts val="400"/>
              </a:spcBef>
              <a:buNone/>
            </a:pPr>
            <a:endParaRPr lang="ca-ES" sz="1600" dirty="0">
              <a:latin typeface="Arial" pitchFamily="2"/>
              <a:cs typeface="Arial" pitchFamily="2"/>
            </a:endParaRPr>
          </a:p>
          <a:p>
            <a:pPr lvl="0" hangingPunct="1">
              <a:spcBef>
                <a:spcPts val="400"/>
              </a:spcBef>
              <a:buNone/>
            </a:pPr>
            <a:endParaRPr lang="ca-ES" sz="1600" dirty="0">
              <a:latin typeface="Arial" pitchFamily="2"/>
              <a:cs typeface="Arial" pitchFamily="2"/>
            </a:endParaRPr>
          </a:p>
          <a:p>
            <a:pPr lvl="0" hangingPunct="1">
              <a:spcBef>
                <a:spcPts val="400"/>
              </a:spcBef>
              <a:buNone/>
            </a:pPr>
            <a:endParaRPr lang="ca-ES" sz="1600" dirty="0">
              <a:latin typeface="Arial" pitchFamily="2"/>
              <a:cs typeface="Arial" pitchFamily="2"/>
            </a:endParaRPr>
          </a:p>
          <a:p>
            <a:pPr marL="0" lvl="0" indent="0" hangingPunct="1">
              <a:spcBef>
                <a:spcPts val="400"/>
              </a:spcBef>
              <a:buNone/>
            </a:pPr>
            <a:endParaRPr lang="ca-ES" sz="1600" dirty="0">
              <a:latin typeface="Arial" pitchFamily="2"/>
              <a:cs typeface="Arial" pitchFamily="2"/>
            </a:endParaRPr>
          </a:p>
        </p:txBody>
      </p:sp>
      <p:sp>
        <p:nvSpPr>
          <p:cNvPr id="3" name="Contenidor de text 2"/>
          <p:cNvSpPr txBox="1">
            <a:spLocks noGrp="1"/>
          </p:cNvSpPr>
          <p:nvPr>
            <p:ph type="body" idx="4294967295"/>
          </p:nvPr>
        </p:nvSpPr>
        <p:spPr>
          <a:xfrm>
            <a:off x="456839" y="1434600"/>
            <a:ext cx="328680" cy="422280"/>
          </a:xfrm>
        </p:spPr>
        <p:txBody>
          <a:bodyPr wrap="square" lIns="91440" tIns="45720" rIns="91440" bIns="45720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a-ES" sz="3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a-ES" sz="2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a-ES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a-ES" sz="20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Droid Sans Fallback" pitchFamily="2"/>
                <a:cs typeface="FreeSans" pitchFamily="2"/>
              </a:defRPr>
            </a:lvl9pPr>
          </a:lstStyle>
          <a:p>
            <a:pPr marL="0" lvl="0" indent="0" hangingPunct="1">
              <a:spcBef>
                <a:spcPts val="349"/>
              </a:spcBef>
              <a:buNone/>
            </a:pPr>
            <a:endParaRPr lang="ca-ES" sz="1400"/>
          </a:p>
          <a:p>
            <a:pPr marL="0" lvl="0" indent="0" hangingPunct="1">
              <a:spcBef>
                <a:spcPts val="349"/>
              </a:spcBef>
              <a:buNone/>
            </a:pPr>
            <a:endParaRPr lang="ca-ES" sz="1400"/>
          </a:p>
          <a:p>
            <a:pPr marL="0" lvl="0" indent="0" hangingPunct="1">
              <a:spcBef>
                <a:spcPts val="349"/>
              </a:spcBef>
              <a:buNone/>
            </a:pPr>
            <a:endParaRPr lang="ca-ES" sz="1400"/>
          </a:p>
        </p:txBody>
      </p:sp>
      <p:pic>
        <p:nvPicPr>
          <p:cNvPr id="4" name="Contenidor de contingut 3" descr="PFZ.jpeg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85520" y="500040"/>
            <a:ext cx="1071359" cy="809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 defect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585</Words>
  <Application>Microsoft Office PowerPoint</Application>
  <PresentationFormat>Presentació en pantalla (4:3)</PresentationFormat>
  <Paragraphs>116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12</vt:i4>
      </vt:variant>
    </vt:vector>
  </HeadingPairs>
  <TitlesOfParts>
    <vt:vector size="13" baseType="lpstr">
      <vt:lpstr>Per defecte</vt:lpstr>
      <vt:lpstr>PFZ de Cerdanyola </vt:lpstr>
      <vt:lpstr>Presentació del PowerPoint</vt:lpstr>
      <vt:lpstr>Presentació del PowerPoint</vt:lpstr>
      <vt:lpstr>Presentació del PowerPoint</vt:lpstr>
      <vt:lpstr>Presentació del PowerPoint</vt:lpstr>
      <vt:lpstr>Formació Interna de Centre  (FIC)</vt:lpstr>
      <vt:lpstr>  Formació Interna de Centre (FIC)</vt:lpstr>
      <vt:lpstr>          Formació Interna de Centre (FIC) 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PFZ de Cerdanyola</dc:title>
  <dc:creator>crp</dc:creator>
  <cp:lastModifiedBy>crp</cp:lastModifiedBy>
  <cp:revision>71</cp:revision>
  <dcterms:created xsi:type="dcterms:W3CDTF">2013-12-04T13:17:59Z</dcterms:created>
  <dcterms:modified xsi:type="dcterms:W3CDTF">2016-05-02T19:42:18Z</dcterms:modified>
</cp:coreProperties>
</file>